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 id="2147483888" r:id="rId3"/>
    <p:sldMasterId id="2147483924" r:id="rId4"/>
    <p:sldMasterId id="2147483936" r:id="rId5"/>
    <p:sldMasterId id="2147483948" r:id="rId6"/>
    <p:sldMasterId id="2147483960" r:id="rId7"/>
    <p:sldMasterId id="2147483972" r:id="rId8"/>
    <p:sldMasterId id="2147483984" r:id="rId9"/>
  </p:sldMasterIdLst>
  <p:notesMasterIdLst>
    <p:notesMasterId r:id="rId31"/>
  </p:notesMasterIdLst>
  <p:sldIdLst>
    <p:sldId id="256" r:id="rId10"/>
    <p:sldId id="257" r:id="rId11"/>
    <p:sldId id="258" r:id="rId12"/>
    <p:sldId id="259" r:id="rId13"/>
    <p:sldId id="260" r:id="rId14"/>
    <p:sldId id="262" r:id="rId15"/>
    <p:sldId id="280" r:id="rId16"/>
    <p:sldId id="263" r:id="rId17"/>
    <p:sldId id="265" r:id="rId18"/>
    <p:sldId id="266" r:id="rId19"/>
    <p:sldId id="275" r:id="rId20"/>
    <p:sldId id="268" r:id="rId21"/>
    <p:sldId id="269" r:id="rId22"/>
    <p:sldId id="277" r:id="rId23"/>
    <p:sldId id="270" r:id="rId24"/>
    <p:sldId id="271" r:id="rId25"/>
    <p:sldId id="272" r:id="rId26"/>
    <p:sldId id="276" r:id="rId27"/>
    <p:sldId id="273" r:id="rId28"/>
    <p:sldId id="278" r:id="rId29"/>
    <p:sldId id="279" r:id="rId3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2007B-2E4B-4832-ACE6-C812AF4417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99BA2977-DE43-4BFA-847B-AEEA57EB12F5}">
      <dgm:prSet phldrT="[Κείμενο]"/>
      <dgm:spPr>
        <a:solidFill>
          <a:schemeClr val="accent5">
            <a:lumMod val="60000"/>
            <a:lumOff val="40000"/>
          </a:schemeClr>
        </a:solidFill>
      </dgm:spPr>
      <dgm:t>
        <a:bodyPr/>
        <a:lstStyle/>
        <a:p>
          <a:r>
            <a:rPr lang="el-GR" dirty="0" smtClean="0"/>
            <a:t>Αναλογίες</a:t>
          </a:r>
          <a:endParaRPr lang="el-GR" dirty="0"/>
        </a:p>
      </dgm:t>
    </dgm:pt>
    <dgm:pt modelId="{A7FE2200-A45C-40C2-BEF3-6BC0D22B2307}" type="parTrans" cxnId="{11EAA57E-3A39-41F1-BAEE-B0B6249A87AF}">
      <dgm:prSet/>
      <dgm:spPr/>
      <dgm:t>
        <a:bodyPr/>
        <a:lstStyle/>
        <a:p>
          <a:endParaRPr lang="el-GR"/>
        </a:p>
      </dgm:t>
    </dgm:pt>
    <dgm:pt modelId="{C8227D13-78EB-4BCA-924E-82AF12ABAF19}" type="sibTrans" cxnId="{11EAA57E-3A39-41F1-BAEE-B0B6249A87AF}">
      <dgm:prSet/>
      <dgm:spPr/>
      <dgm:t>
        <a:bodyPr/>
        <a:lstStyle/>
        <a:p>
          <a:endParaRPr lang="el-GR"/>
        </a:p>
      </dgm:t>
    </dgm:pt>
    <dgm:pt modelId="{88C83E08-54BF-4F68-B18D-F7FB4CACD2FC}" type="pres">
      <dgm:prSet presAssocID="{E9C2007B-2E4B-4832-ACE6-C812AF4417C1}" presName="linear" presStyleCnt="0">
        <dgm:presLayoutVars>
          <dgm:animLvl val="lvl"/>
          <dgm:resizeHandles val="exact"/>
        </dgm:presLayoutVars>
      </dgm:prSet>
      <dgm:spPr/>
      <dgm:t>
        <a:bodyPr/>
        <a:lstStyle/>
        <a:p>
          <a:endParaRPr lang="el-GR"/>
        </a:p>
      </dgm:t>
    </dgm:pt>
    <dgm:pt modelId="{DCFA45CA-F656-404A-A804-26AD9E1788C1}" type="pres">
      <dgm:prSet presAssocID="{99BA2977-DE43-4BFA-847B-AEEA57EB12F5}" presName="parentText" presStyleLbl="node1" presStyleIdx="0" presStyleCnt="1" custLinFactNeighborX="-3297" custLinFactNeighborY="13713">
        <dgm:presLayoutVars>
          <dgm:chMax val="0"/>
          <dgm:bulletEnabled val="1"/>
        </dgm:presLayoutVars>
      </dgm:prSet>
      <dgm:spPr/>
      <dgm:t>
        <a:bodyPr/>
        <a:lstStyle/>
        <a:p>
          <a:endParaRPr lang="el-GR"/>
        </a:p>
      </dgm:t>
    </dgm:pt>
  </dgm:ptLst>
  <dgm:cxnLst>
    <dgm:cxn modelId="{BB08448D-0088-496E-B036-57933646F3AD}" type="presOf" srcId="{99BA2977-DE43-4BFA-847B-AEEA57EB12F5}" destId="{DCFA45CA-F656-404A-A804-26AD9E1788C1}" srcOrd="0" destOrd="0" presId="urn:microsoft.com/office/officeart/2005/8/layout/vList2"/>
    <dgm:cxn modelId="{2AD6BCAC-8AED-48A0-8FF5-98D314EEE1E6}" type="presOf" srcId="{E9C2007B-2E4B-4832-ACE6-C812AF4417C1}" destId="{88C83E08-54BF-4F68-B18D-F7FB4CACD2FC}" srcOrd="0" destOrd="0" presId="urn:microsoft.com/office/officeart/2005/8/layout/vList2"/>
    <dgm:cxn modelId="{11EAA57E-3A39-41F1-BAEE-B0B6249A87AF}" srcId="{E9C2007B-2E4B-4832-ACE6-C812AF4417C1}" destId="{99BA2977-DE43-4BFA-847B-AEEA57EB12F5}" srcOrd="0" destOrd="0" parTransId="{A7FE2200-A45C-40C2-BEF3-6BC0D22B2307}" sibTransId="{C8227D13-78EB-4BCA-924E-82AF12ABAF19}"/>
    <dgm:cxn modelId="{E2C0670B-5ABC-485F-84C0-3DBAEB77CA8A}" type="presParOf" srcId="{88C83E08-54BF-4F68-B18D-F7FB4CACD2FC}" destId="{DCFA45CA-F656-404A-A804-26AD9E1788C1}"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FA45CA-F656-404A-A804-26AD9E1788C1}">
      <dsp:nvSpPr>
        <dsp:cNvPr id="0" name=""/>
        <dsp:cNvSpPr/>
      </dsp:nvSpPr>
      <dsp:spPr>
        <a:xfrm>
          <a:off x="0" y="476"/>
          <a:ext cx="1872208" cy="647595"/>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l-GR" sz="2700" kern="1200" dirty="0" smtClean="0"/>
            <a:t>Αναλογίες</a:t>
          </a:r>
          <a:endParaRPr lang="el-GR" sz="2700" kern="1200" dirty="0"/>
        </a:p>
      </dsp:txBody>
      <dsp:txXfrm>
        <a:off x="0" y="476"/>
        <a:ext cx="1872208" cy="6475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9A06AF-6151-489D-80BA-E64DBFECC36F}" type="slidenum">
              <a:rPr lang="el-GR"/>
              <a:pPr>
                <a:defRPr/>
              </a:pPr>
              <a:t>‹#›</a:t>
            </a:fld>
            <a:endParaRPr lang="el-G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196943C-5FC6-42EB-BA9F-ED51B2A6BBD2}" type="slidenum">
              <a:rPr lang="el-GR" smtClean="0"/>
              <a:pPr/>
              <a:t>1</a:t>
            </a:fld>
            <a:endParaRPr lang="el-GR"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A36711D-BE9B-4833-B413-A8888D429482}" type="slidenum">
              <a:rPr lang="el-GR" smtClean="0"/>
              <a:pPr/>
              <a:t>2</a:t>
            </a:fld>
            <a:endParaRPr lang="el-GR"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A379615-656F-4FAE-8F82-BA00F85D0B3B}" type="slidenum">
              <a:rPr lang="el-GR" smtClean="0"/>
              <a:pPr/>
              <a:t>3</a:t>
            </a:fld>
            <a:endParaRPr lang="el-GR"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a:ln/>
        </p:spPr>
      </p:sp>
      <p:sp>
        <p:nvSpPr>
          <p:cNvPr id="21507" name="2 - Θέση σημειώσεων"/>
          <p:cNvSpPr>
            <a:spLocks noGrp="1"/>
          </p:cNvSpPr>
          <p:nvPr>
            <p:ph type="body" idx="1"/>
          </p:nvPr>
        </p:nvSpPr>
        <p:spPr>
          <a:noFill/>
          <a:ln/>
        </p:spPr>
        <p:txBody>
          <a:bodyPr/>
          <a:lstStyle/>
          <a:p>
            <a:endParaRPr lang="el-GR" smtClean="0"/>
          </a:p>
        </p:txBody>
      </p:sp>
      <p:sp>
        <p:nvSpPr>
          <p:cNvPr id="21508" name="3 - Θέση αριθμού διαφάνειας"/>
          <p:cNvSpPr>
            <a:spLocks noGrp="1"/>
          </p:cNvSpPr>
          <p:nvPr>
            <p:ph type="sldNum" sz="quarter" idx="5"/>
          </p:nvPr>
        </p:nvSpPr>
        <p:spPr>
          <a:noFill/>
        </p:spPr>
        <p:txBody>
          <a:bodyPr/>
          <a:lstStyle/>
          <a:p>
            <a:fld id="{C208655D-0F5F-46AC-ABED-AB33B3C68749}" type="slidenum">
              <a:rPr lang="el-GR" smtClean="0"/>
              <a:pPr/>
              <a:t>13</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69C3943-9246-43CE-9917-8CC390A8EB2F}"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BB7DDEE-BF6A-4B90-9D78-CA3D0A7496AD}"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A607D3D-7776-4D0D-BB3F-00F7B9EAF00B}"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pPr>
              <a:defRPr/>
            </a:pPr>
            <a:endParaRPr lang="el-GR"/>
          </a:p>
        </p:txBody>
      </p:sp>
      <p:sp>
        <p:nvSpPr>
          <p:cNvPr id="2" name="1 - Θέση υποσέλιδου"/>
          <p:cNvSpPr>
            <a:spLocks noGrp="1"/>
          </p:cNvSpPr>
          <p:nvPr>
            <p:ph type="ftr" sz="quarter" idx="11"/>
          </p:nvPr>
        </p:nvSpPr>
        <p:spPr/>
        <p:txBody>
          <a:bodyPr/>
          <a:lstStyle/>
          <a:p>
            <a:pPr>
              <a:defRPr/>
            </a:pPr>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pPr>
              <a:defRPr/>
            </a:pPr>
            <a:fld id="{F69C3943-9246-43CE-9917-8CC390A8EB2F}" type="slidenum">
              <a:rPr lang="el-GR" smtClean="0"/>
              <a:pPr>
                <a:defRP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pPr>
              <a:defRPr/>
            </a:pPr>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pPr>
              <a:defRPr/>
            </a:pPr>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pPr>
              <a:defRPr/>
            </a:pPr>
            <a:fld id="{8D50B1B6-CE0D-404F-BF66-64CA3A35F547}" type="slidenum">
              <a:rPr lang="el-GR" smtClean="0"/>
              <a:pPr>
                <a:defRPr/>
              </a:pPr>
              <a:t>‹#›</a:t>
            </a:fld>
            <a:endParaRPr lang="el-G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pPr>
              <a:defRPr/>
            </a:pPr>
            <a:endParaRPr lang="el-GR"/>
          </a:p>
        </p:txBody>
      </p:sp>
      <p:sp>
        <p:nvSpPr>
          <p:cNvPr id="11" name="10 - Θέση υποσέλιδου"/>
          <p:cNvSpPr>
            <a:spLocks noGrp="1"/>
          </p:cNvSpPr>
          <p:nvPr>
            <p:ph type="ftr" sz="quarter" idx="11"/>
          </p:nvPr>
        </p:nvSpPr>
        <p:spPr/>
        <p:txBody>
          <a:bodyPr/>
          <a:lstStyle/>
          <a:p>
            <a:pPr>
              <a:defRPr/>
            </a:pPr>
            <a:endParaRPr lang="el-GR"/>
          </a:p>
        </p:txBody>
      </p:sp>
      <p:sp>
        <p:nvSpPr>
          <p:cNvPr id="16" name="15 - Θέση αριθμού διαφάνειας"/>
          <p:cNvSpPr>
            <a:spLocks noGrp="1"/>
          </p:cNvSpPr>
          <p:nvPr>
            <p:ph type="sldNum" sz="quarter" idx="12"/>
          </p:nvPr>
        </p:nvSpPr>
        <p:spPr/>
        <p:txBody>
          <a:bodyPr/>
          <a:lstStyle/>
          <a:p>
            <a:pPr>
              <a:defRPr/>
            </a:pPr>
            <a:fld id="{6F1951F5-B8EA-456B-86E2-2E1A86F2380E}" type="slidenum">
              <a:rPr lang="el-GR" smtClean="0"/>
              <a:pPr>
                <a:defRPr/>
              </a:pPr>
              <a:t>‹#›</a:t>
            </a:fld>
            <a:endParaRPr lang="el-GR" dirty="0"/>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pPr>
              <a:defRPr/>
            </a:pPr>
            <a:endParaRPr lang="el-GR"/>
          </a:p>
        </p:txBody>
      </p:sp>
      <p:sp>
        <p:nvSpPr>
          <p:cNvPr id="10" name="9 - Θέση υποσέλιδου"/>
          <p:cNvSpPr>
            <a:spLocks noGrp="1"/>
          </p:cNvSpPr>
          <p:nvPr>
            <p:ph type="ftr" sz="quarter" idx="11"/>
          </p:nvPr>
        </p:nvSpPr>
        <p:spPr/>
        <p:txBody>
          <a:bodyPr/>
          <a:lstStyle/>
          <a:p>
            <a:pPr>
              <a:defRPr/>
            </a:pPr>
            <a:endParaRPr lang="el-GR"/>
          </a:p>
        </p:txBody>
      </p:sp>
      <p:sp>
        <p:nvSpPr>
          <p:cNvPr id="31" name="30 - Θέση αριθμού διαφάνειας"/>
          <p:cNvSpPr>
            <a:spLocks noGrp="1"/>
          </p:cNvSpPr>
          <p:nvPr>
            <p:ph type="sldNum" sz="quarter" idx="12"/>
          </p:nvPr>
        </p:nvSpPr>
        <p:spPr/>
        <p:txBody>
          <a:bodyPr/>
          <a:lstStyle/>
          <a:p>
            <a:pPr>
              <a:defRPr/>
            </a:pPr>
            <a:fld id="{9F91FACF-4B9B-4627-8CBC-A851CB15D5FB}" type="slidenum">
              <a:rPr lang="el-GR" smtClean="0"/>
              <a:pPr>
                <a:defRPr/>
              </a:pPr>
              <a:t>‹#›</a:t>
            </a:fld>
            <a:endParaRPr lang="el-G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pPr>
              <a:defRPr/>
            </a:pPr>
            <a:fld id="{96B5936C-233C-4FA2-A647-C1464575DB47}" type="slidenum">
              <a:rPr lang="el-GR" smtClean="0"/>
              <a:pPr>
                <a:defRPr/>
              </a:pPr>
              <a:t>‹#›</a:t>
            </a:fld>
            <a:endParaRPr lang="el-GR" dirty="0"/>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pPr>
              <a:defRPr/>
            </a:pPr>
            <a:endParaRPr lang="el-GR"/>
          </a:p>
        </p:txBody>
      </p:sp>
      <p:sp>
        <p:nvSpPr>
          <p:cNvPr id="21" name="20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C6B530C6-1EB5-4697-AE3A-8C3CF17B0708}" type="slidenum">
              <a:rPr lang="el-GR" smtClean="0"/>
              <a:pPr>
                <a:defRPr/>
              </a:pPr>
              <a:t>‹#›</a:t>
            </a:fld>
            <a:endParaRPr lang="el-G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pPr>
              <a:defRPr/>
            </a:pPr>
            <a:endParaRPr lang="el-GR"/>
          </a:p>
        </p:txBody>
      </p:sp>
      <p:sp>
        <p:nvSpPr>
          <p:cNvPr id="24" name="23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3CBC2D84-0D44-44B8-A38A-1AF9218ED244}" type="slidenum">
              <a:rPr lang="el-GR" smtClean="0"/>
              <a:pPr>
                <a:defRPr/>
              </a:pPr>
              <a:t>‹#›</a:t>
            </a:fld>
            <a:endParaRPr lang="el-G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pPr>
              <a:defRPr/>
            </a:pPr>
            <a:endParaRPr lang="el-GR"/>
          </a:p>
        </p:txBody>
      </p:sp>
      <p:sp>
        <p:nvSpPr>
          <p:cNvPr id="29" name="28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11064227-1005-4034-8F02-3755AF847EA6}" type="slidenum">
              <a:rPr lang="el-GR" smtClean="0"/>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D50B1B6-CE0D-404F-BF66-64CA3A35F547}" type="slidenum">
              <a:rPr lang="el-GR"/>
              <a:pPr>
                <a:defRPr/>
              </a:pPr>
              <a:t>‹#›</a:t>
            </a:fld>
            <a:endParaRPr lang="el-G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31" name="30 - Θέση αριθμού διαφάνειας"/>
          <p:cNvSpPr>
            <a:spLocks noGrp="1"/>
          </p:cNvSpPr>
          <p:nvPr>
            <p:ph type="sldNum" sz="quarter" idx="12"/>
          </p:nvPr>
        </p:nvSpPr>
        <p:spPr/>
        <p:txBody>
          <a:bodyPr/>
          <a:lstStyle/>
          <a:p>
            <a:pPr>
              <a:defRPr/>
            </a:pPr>
            <a:fld id="{F22F05E9-E05E-4DE2-80D5-1ED7D74C201C}" type="slidenum">
              <a:rPr lang="el-GR" smtClean="0"/>
              <a:pPr>
                <a:defRPr/>
              </a:pPr>
              <a:t>‹#›</a:t>
            </a:fld>
            <a:endParaRPr lang="el-GR" dirty="0"/>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BB7DDEE-BF6A-4B90-9D78-CA3D0A7496AD}" type="slidenum">
              <a:rPr lang="el-GR" smtClean="0"/>
              <a:pPr>
                <a:defRPr/>
              </a:pPr>
              <a:t>‹#›</a:t>
            </a:fld>
            <a:endParaRPr lang="el-G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A607D3D-7776-4D0D-BB3F-00F7B9EAF00B}" type="slidenum">
              <a:rPr lang="el-GR" smtClean="0"/>
              <a:pPr>
                <a:defRPr/>
              </a:pPr>
              <a:t>‹#›</a:t>
            </a:fld>
            <a:endParaRPr lang="el-G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pPr>
              <a:defRPr/>
            </a:pPr>
            <a:endParaRPr lang="el-GR"/>
          </a:p>
        </p:txBody>
      </p:sp>
      <p:sp>
        <p:nvSpPr>
          <p:cNvPr id="20" name="19 - Θέση υποσέλιδου"/>
          <p:cNvSpPr>
            <a:spLocks noGrp="1"/>
          </p:cNvSpPr>
          <p:nvPr>
            <p:ph type="ftr" sz="quarter" idx="11"/>
          </p:nvPr>
        </p:nvSpPr>
        <p:spPr/>
        <p:txBody>
          <a:bodyPr/>
          <a:lstStyle>
            <a:extLst/>
          </a:lstStyle>
          <a:p>
            <a:pPr>
              <a:defRPr/>
            </a:pPr>
            <a:endParaRPr lang="el-GR"/>
          </a:p>
        </p:txBody>
      </p:sp>
      <p:sp>
        <p:nvSpPr>
          <p:cNvPr id="10" name="9 - Θέση αριθμού διαφάνειας"/>
          <p:cNvSpPr>
            <a:spLocks noGrp="1"/>
          </p:cNvSpPr>
          <p:nvPr>
            <p:ph type="sldNum" sz="quarter" idx="12"/>
          </p:nvPr>
        </p:nvSpPr>
        <p:spPr/>
        <p:txBody>
          <a:bodyPr/>
          <a:lstStyle>
            <a:extLst/>
          </a:lstStyle>
          <a:p>
            <a:pPr>
              <a:defRPr/>
            </a:pPr>
            <a:fld id="{F69C3943-9246-43CE-9917-8CC390A8EB2F}" type="slidenum">
              <a:rPr lang="el-GR" smtClean="0"/>
              <a:pPr>
                <a:defRPr/>
              </a:pPr>
              <a:t>‹#›</a:t>
            </a:fld>
            <a:endParaRPr lang="el-GR" dirty="0"/>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pPr>
              <a:defRPr/>
            </a:pPr>
            <a:endParaRPr lang="el-GR"/>
          </a:p>
        </p:txBody>
      </p:sp>
      <p:sp>
        <p:nvSpPr>
          <p:cNvPr id="5" name="4 - Θέση υποσέλιδου"/>
          <p:cNvSpPr>
            <a:spLocks noGrp="1"/>
          </p:cNvSpPr>
          <p:nvPr>
            <p:ph type="ftr" sz="quarter" idx="11"/>
          </p:nvPr>
        </p:nvSpPr>
        <p:spPr/>
        <p:txBody>
          <a:bodyPr/>
          <a:lstStyle>
            <a:extLst/>
          </a:lstStyle>
          <a:p>
            <a:pPr>
              <a:defRPr/>
            </a:pPr>
            <a:endParaRPr lang="el-GR"/>
          </a:p>
        </p:txBody>
      </p:sp>
      <p:sp>
        <p:nvSpPr>
          <p:cNvPr id="6" name="5 - Θέση αριθμού διαφάνειας"/>
          <p:cNvSpPr>
            <a:spLocks noGrp="1"/>
          </p:cNvSpPr>
          <p:nvPr>
            <p:ph type="sldNum" sz="quarter" idx="12"/>
          </p:nvPr>
        </p:nvSpPr>
        <p:spPr/>
        <p:txBody>
          <a:bodyPr/>
          <a:lstStyle>
            <a:extLst/>
          </a:lstStyle>
          <a:p>
            <a:pPr>
              <a:defRPr/>
            </a:pPr>
            <a:fld id="{8D50B1B6-CE0D-404F-BF66-64CA3A35F547}" type="slidenum">
              <a:rPr lang="el-GR" smtClean="0"/>
              <a:pPr>
                <a:defRPr/>
              </a:pPr>
              <a:t>‹#›</a:t>
            </a:fld>
            <a:endParaRPr lang="el-G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pPr>
              <a:defRPr/>
            </a:pPr>
            <a:endParaRPr lang="el-GR"/>
          </a:p>
        </p:txBody>
      </p:sp>
      <p:sp>
        <p:nvSpPr>
          <p:cNvPr id="5" name="4 - Θέση υποσέλιδου"/>
          <p:cNvSpPr>
            <a:spLocks noGrp="1"/>
          </p:cNvSpPr>
          <p:nvPr>
            <p:ph type="ftr" sz="quarter" idx="11"/>
          </p:nvPr>
        </p:nvSpPr>
        <p:spPr/>
        <p:txBody>
          <a:bodyPr/>
          <a:lstStyle>
            <a:extLst/>
          </a:lstStyle>
          <a:p>
            <a:pPr>
              <a:defRPr/>
            </a:pPr>
            <a:endParaRPr lang="el-GR"/>
          </a:p>
        </p:txBody>
      </p:sp>
      <p:sp>
        <p:nvSpPr>
          <p:cNvPr id="6" name="5 - Θέση αριθμού διαφάνειας"/>
          <p:cNvSpPr>
            <a:spLocks noGrp="1"/>
          </p:cNvSpPr>
          <p:nvPr>
            <p:ph type="sldNum" sz="quarter" idx="12"/>
          </p:nvPr>
        </p:nvSpPr>
        <p:spPr/>
        <p:txBody>
          <a:bodyPr/>
          <a:lstStyle>
            <a:extLst/>
          </a:lstStyle>
          <a:p>
            <a:pPr>
              <a:defRPr/>
            </a:pPr>
            <a:fld id="{6F1951F5-B8EA-456B-86E2-2E1A86F2380E}" type="slidenum">
              <a:rPr lang="el-GR" smtClean="0"/>
              <a:pPr>
                <a:defRPr/>
              </a:pPr>
              <a:t>‹#›</a:t>
            </a:fld>
            <a:endParaRPr lang="el-GR" dirty="0"/>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pPr>
              <a:defRPr/>
            </a:pPr>
            <a:endParaRPr lang="el-GR"/>
          </a:p>
        </p:txBody>
      </p:sp>
      <p:sp>
        <p:nvSpPr>
          <p:cNvPr id="6" name="5 - Θέση υποσέλιδου"/>
          <p:cNvSpPr>
            <a:spLocks noGrp="1"/>
          </p:cNvSpPr>
          <p:nvPr>
            <p:ph type="ftr" sz="quarter" idx="11"/>
          </p:nvPr>
        </p:nvSpPr>
        <p:spPr/>
        <p:txBody>
          <a:bodyPr/>
          <a:lstStyle>
            <a:extLst/>
          </a:lstStyle>
          <a:p>
            <a:pPr>
              <a:defRPr/>
            </a:pPr>
            <a:endParaRPr lang="el-GR"/>
          </a:p>
        </p:txBody>
      </p:sp>
      <p:sp>
        <p:nvSpPr>
          <p:cNvPr id="7" name="6 - Θέση αριθμού διαφάνειας"/>
          <p:cNvSpPr>
            <a:spLocks noGrp="1"/>
          </p:cNvSpPr>
          <p:nvPr>
            <p:ph type="sldNum" sz="quarter" idx="12"/>
          </p:nvPr>
        </p:nvSpPr>
        <p:spPr/>
        <p:txBody>
          <a:bodyPr/>
          <a:lstStyle>
            <a:extLst/>
          </a:lstStyle>
          <a:p>
            <a:pPr>
              <a:defRPr/>
            </a:pPr>
            <a:fld id="{9F91FACF-4B9B-4627-8CBC-A851CB15D5FB}" type="slidenum">
              <a:rPr lang="el-GR" smtClean="0"/>
              <a:pPr>
                <a:defRPr/>
              </a:pPr>
              <a:t>‹#›</a:t>
            </a:fld>
            <a:endParaRPr lang="el-G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pPr>
              <a:defRPr/>
            </a:pPr>
            <a:endParaRPr lang="el-GR"/>
          </a:p>
        </p:txBody>
      </p:sp>
      <p:sp>
        <p:nvSpPr>
          <p:cNvPr id="8" name="7 - Θέση υποσέλιδου"/>
          <p:cNvSpPr>
            <a:spLocks noGrp="1"/>
          </p:cNvSpPr>
          <p:nvPr>
            <p:ph type="ftr" sz="quarter" idx="11"/>
          </p:nvPr>
        </p:nvSpPr>
        <p:spPr/>
        <p:txBody>
          <a:bodyPr/>
          <a:lstStyle>
            <a:extLst/>
          </a:lstStyle>
          <a:p>
            <a:pPr>
              <a:defRPr/>
            </a:pPr>
            <a:endParaRPr lang="el-GR"/>
          </a:p>
        </p:txBody>
      </p:sp>
      <p:sp>
        <p:nvSpPr>
          <p:cNvPr id="9" name="8 - Θέση αριθμού διαφάνειας"/>
          <p:cNvSpPr>
            <a:spLocks noGrp="1"/>
          </p:cNvSpPr>
          <p:nvPr>
            <p:ph type="sldNum" sz="quarter" idx="12"/>
          </p:nvPr>
        </p:nvSpPr>
        <p:spPr/>
        <p:txBody>
          <a:bodyPr/>
          <a:lstStyle>
            <a:extLst/>
          </a:lstStyle>
          <a:p>
            <a:pPr>
              <a:defRPr/>
            </a:pPr>
            <a:fld id="{96B5936C-233C-4FA2-A647-C1464575DB47}" type="slidenum">
              <a:rPr lang="el-GR" smtClean="0"/>
              <a:pPr>
                <a:defRPr/>
              </a:pPr>
              <a:t>‹#›</a:t>
            </a:fld>
            <a:endParaRPr lang="el-G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pPr>
              <a:defRPr/>
            </a:pPr>
            <a:endParaRPr lang="el-GR"/>
          </a:p>
        </p:txBody>
      </p:sp>
      <p:sp>
        <p:nvSpPr>
          <p:cNvPr id="4" name="3 - Θέση υποσέλιδου"/>
          <p:cNvSpPr>
            <a:spLocks noGrp="1"/>
          </p:cNvSpPr>
          <p:nvPr>
            <p:ph type="ftr" sz="quarter" idx="11"/>
          </p:nvPr>
        </p:nvSpPr>
        <p:spPr/>
        <p:txBody>
          <a:bodyPr/>
          <a:lstStyle>
            <a:extLst/>
          </a:lstStyle>
          <a:p>
            <a:pPr>
              <a:defRPr/>
            </a:pPr>
            <a:endParaRPr lang="el-GR"/>
          </a:p>
        </p:txBody>
      </p:sp>
      <p:sp>
        <p:nvSpPr>
          <p:cNvPr id="5" name="4 - Θέση αριθμού διαφάνειας"/>
          <p:cNvSpPr>
            <a:spLocks noGrp="1"/>
          </p:cNvSpPr>
          <p:nvPr>
            <p:ph type="sldNum" sz="quarter" idx="12"/>
          </p:nvPr>
        </p:nvSpPr>
        <p:spPr/>
        <p:txBody>
          <a:bodyPr/>
          <a:lstStyle>
            <a:extLst/>
          </a:lstStyle>
          <a:p>
            <a:pPr>
              <a:defRPr/>
            </a:pPr>
            <a:fld id="{C6B530C6-1EB5-4697-AE3A-8C3CF17B0708}" type="slidenum">
              <a:rPr lang="el-GR" smtClean="0"/>
              <a:pPr>
                <a:defRPr/>
              </a:pPr>
              <a:t>‹#›</a:t>
            </a:fld>
            <a:endParaRPr lang="el-G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pPr>
              <a:defRPr/>
            </a:pPr>
            <a:endParaRPr lang="el-GR"/>
          </a:p>
        </p:txBody>
      </p:sp>
      <p:sp>
        <p:nvSpPr>
          <p:cNvPr id="3" name="2 - Θέση υποσέλιδου"/>
          <p:cNvSpPr>
            <a:spLocks noGrp="1"/>
          </p:cNvSpPr>
          <p:nvPr>
            <p:ph type="ftr" sz="quarter" idx="11"/>
          </p:nvPr>
        </p:nvSpPr>
        <p:spPr/>
        <p:txBody>
          <a:bodyPr/>
          <a:lstStyle>
            <a:extLst/>
          </a:lstStyle>
          <a:p>
            <a:pPr>
              <a:defRPr/>
            </a:pPr>
            <a:endParaRPr lang="el-GR"/>
          </a:p>
        </p:txBody>
      </p:sp>
      <p:sp>
        <p:nvSpPr>
          <p:cNvPr id="4" name="3 - Θέση αριθμού διαφάνειας"/>
          <p:cNvSpPr>
            <a:spLocks noGrp="1"/>
          </p:cNvSpPr>
          <p:nvPr>
            <p:ph type="sldNum" sz="quarter" idx="12"/>
          </p:nvPr>
        </p:nvSpPr>
        <p:spPr/>
        <p:txBody>
          <a:bodyPr/>
          <a:lstStyle>
            <a:extLst/>
          </a:lstStyle>
          <a:p>
            <a:pPr>
              <a:defRPr/>
            </a:pPr>
            <a:fld id="{3CBC2D84-0D44-44B8-A38A-1AF9218ED244}" type="slidenum">
              <a:rPr lang="el-GR" smtClean="0"/>
              <a:pPr>
                <a:defRPr/>
              </a:pPr>
              <a:t>‹#›</a:t>
            </a:fld>
            <a:endParaRPr lang="el-GR" dirty="0"/>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F1951F5-B8EA-456B-86E2-2E1A86F2380E}" type="slidenum">
              <a:rPr lang="el-GR"/>
              <a:pPr>
                <a:defRPr/>
              </a:pPr>
              <a:t>‹#›</a:t>
            </a:fld>
            <a:endParaRPr lang="el-G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pPr>
              <a:defRPr/>
            </a:pPr>
            <a:endParaRPr lang="el-GR"/>
          </a:p>
        </p:txBody>
      </p:sp>
      <p:sp>
        <p:nvSpPr>
          <p:cNvPr id="6" name="5 - Θέση υποσέλιδου"/>
          <p:cNvSpPr>
            <a:spLocks noGrp="1"/>
          </p:cNvSpPr>
          <p:nvPr>
            <p:ph type="ftr" sz="quarter" idx="11"/>
          </p:nvPr>
        </p:nvSpPr>
        <p:spPr/>
        <p:txBody>
          <a:bodyPr/>
          <a:lstStyle>
            <a:extLst/>
          </a:lstStyle>
          <a:p>
            <a:pPr>
              <a:defRPr/>
            </a:pPr>
            <a:endParaRPr lang="el-GR"/>
          </a:p>
        </p:txBody>
      </p:sp>
      <p:sp>
        <p:nvSpPr>
          <p:cNvPr id="7" name="6 - Θέση αριθμού διαφάνειας"/>
          <p:cNvSpPr>
            <a:spLocks noGrp="1"/>
          </p:cNvSpPr>
          <p:nvPr>
            <p:ph type="sldNum" sz="quarter" idx="12"/>
          </p:nvPr>
        </p:nvSpPr>
        <p:spPr/>
        <p:txBody>
          <a:bodyPr/>
          <a:lstStyle>
            <a:extLst/>
          </a:lstStyle>
          <a:p>
            <a:pPr>
              <a:defRPr/>
            </a:pPr>
            <a:fld id="{11064227-1005-4034-8F02-3755AF847EA6}" type="slidenum">
              <a:rPr lang="el-GR" smtClean="0"/>
              <a:pPr>
                <a:defRPr/>
              </a:pPr>
              <a:t>‹#›</a:t>
            </a:fld>
            <a:endParaRPr lang="el-G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pPr>
              <a:defRPr/>
            </a:pPr>
            <a:endParaRPr lang="el-GR"/>
          </a:p>
        </p:txBody>
      </p:sp>
      <p:sp>
        <p:nvSpPr>
          <p:cNvPr id="6" name="5 - Θέση υποσέλιδου"/>
          <p:cNvSpPr>
            <a:spLocks noGrp="1"/>
          </p:cNvSpPr>
          <p:nvPr>
            <p:ph type="ftr" sz="quarter" idx="11"/>
          </p:nvPr>
        </p:nvSpPr>
        <p:spPr/>
        <p:txBody>
          <a:bodyPr/>
          <a:lstStyle>
            <a:extLst/>
          </a:lstStyle>
          <a:p>
            <a:pPr>
              <a:defRPr/>
            </a:pPr>
            <a:endParaRPr lang="el-GR"/>
          </a:p>
        </p:txBody>
      </p:sp>
      <p:sp>
        <p:nvSpPr>
          <p:cNvPr id="7" name="6 - Θέση αριθμού διαφάνειας"/>
          <p:cNvSpPr>
            <a:spLocks noGrp="1"/>
          </p:cNvSpPr>
          <p:nvPr>
            <p:ph type="sldNum" sz="quarter" idx="12"/>
          </p:nvPr>
        </p:nvSpPr>
        <p:spPr/>
        <p:txBody>
          <a:bodyPr/>
          <a:lstStyle>
            <a:extLst/>
          </a:lstStyle>
          <a:p>
            <a:pPr>
              <a:defRPr/>
            </a:pPr>
            <a:fld id="{F22F05E9-E05E-4DE2-80D5-1ED7D74C201C}" type="slidenum">
              <a:rPr lang="el-GR" smtClean="0"/>
              <a:pPr>
                <a:defRPr/>
              </a:pPr>
              <a:t>‹#›</a:t>
            </a:fld>
            <a:endParaRPr lang="el-GR" dirty="0"/>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pPr>
              <a:defRPr/>
            </a:pPr>
            <a:endParaRPr lang="el-GR"/>
          </a:p>
        </p:txBody>
      </p:sp>
      <p:sp>
        <p:nvSpPr>
          <p:cNvPr id="5" name="4 - Θέση υποσέλιδου"/>
          <p:cNvSpPr>
            <a:spLocks noGrp="1"/>
          </p:cNvSpPr>
          <p:nvPr>
            <p:ph type="ftr" sz="quarter" idx="11"/>
          </p:nvPr>
        </p:nvSpPr>
        <p:spPr/>
        <p:txBody>
          <a:bodyPr/>
          <a:lstStyle>
            <a:extLst/>
          </a:lstStyle>
          <a:p>
            <a:pPr>
              <a:defRPr/>
            </a:pPr>
            <a:endParaRPr lang="el-GR"/>
          </a:p>
        </p:txBody>
      </p:sp>
      <p:sp>
        <p:nvSpPr>
          <p:cNvPr id="6" name="5 - Θέση αριθμού διαφάνειας"/>
          <p:cNvSpPr>
            <a:spLocks noGrp="1"/>
          </p:cNvSpPr>
          <p:nvPr>
            <p:ph type="sldNum" sz="quarter" idx="12"/>
          </p:nvPr>
        </p:nvSpPr>
        <p:spPr/>
        <p:txBody>
          <a:bodyPr/>
          <a:lstStyle>
            <a:extLst/>
          </a:lstStyle>
          <a:p>
            <a:pPr>
              <a:defRPr/>
            </a:pPr>
            <a:fld id="{3BB7DDEE-BF6A-4B90-9D78-CA3D0A7496AD}" type="slidenum">
              <a:rPr lang="el-GR" smtClean="0"/>
              <a:pPr>
                <a:defRPr/>
              </a:pPr>
              <a:t>‹#›</a:t>
            </a:fld>
            <a:endParaRPr lang="el-G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pPr>
              <a:defRPr/>
            </a:pPr>
            <a:endParaRPr lang="el-GR"/>
          </a:p>
        </p:txBody>
      </p:sp>
      <p:sp>
        <p:nvSpPr>
          <p:cNvPr id="5" name="4 - Θέση υποσέλιδου"/>
          <p:cNvSpPr>
            <a:spLocks noGrp="1"/>
          </p:cNvSpPr>
          <p:nvPr>
            <p:ph type="ftr" sz="quarter" idx="11"/>
          </p:nvPr>
        </p:nvSpPr>
        <p:spPr/>
        <p:txBody>
          <a:bodyPr/>
          <a:lstStyle>
            <a:extLst/>
          </a:lstStyle>
          <a:p>
            <a:pPr>
              <a:defRPr/>
            </a:pPr>
            <a:endParaRPr lang="el-GR"/>
          </a:p>
        </p:txBody>
      </p:sp>
      <p:sp>
        <p:nvSpPr>
          <p:cNvPr id="6" name="5 - Θέση αριθμού διαφάνειας"/>
          <p:cNvSpPr>
            <a:spLocks noGrp="1"/>
          </p:cNvSpPr>
          <p:nvPr>
            <p:ph type="sldNum" sz="quarter" idx="12"/>
          </p:nvPr>
        </p:nvSpPr>
        <p:spPr/>
        <p:txBody>
          <a:bodyPr/>
          <a:lstStyle>
            <a:extLst/>
          </a:lstStyle>
          <a:p>
            <a:pPr>
              <a:defRPr/>
            </a:pPr>
            <a:fld id="{BA607D3D-7776-4D0D-BB3F-00F7B9EAF00B}" type="slidenum">
              <a:rPr lang="el-GR" smtClean="0"/>
              <a:pPr>
                <a:defRPr/>
              </a:pPr>
              <a:t>‹#›</a:t>
            </a:fld>
            <a:endParaRPr lang="el-G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pPr>
              <a:defRPr/>
            </a:pPr>
            <a:endParaRPr lang="el-GR"/>
          </a:p>
        </p:txBody>
      </p:sp>
      <p:sp>
        <p:nvSpPr>
          <p:cNvPr id="16" name="15 - Θέση αριθμού διαφάνειας"/>
          <p:cNvSpPr>
            <a:spLocks noGrp="1"/>
          </p:cNvSpPr>
          <p:nvPr>
            <p:ph type="sldNum" sz="quarter" idx="11"/>
          </p:nvPr>
        </p:nvSpPr>
        <p:spPr/>
        <p:txBody>
          <a:bodyPr/>
          <a:lstStyle/>
          <a:p>
            <a:pPr>
              <a:defRPr/>
            </a:pPr>
            <a:fld id="{F69C3943-9246-43CE-9917-8CC390A8EB2F}" type="slidenum">
              <a:rPr lang="el-GR" smtClean="0"/>
              <a:pPr>
                <a:defRPr/>
              </a:pPr>
              <a:t>‹#›</a:t>
            </a:fld>
            <a:endParaRPr lang="el-GR" dirty="0"/>
          </a:p>
        </p:txBody>
      </p:sp>
      <p:sp>
        <p:nvSpPr>
          <p:cNvPr id="17" name="16 - Θέση υποσέλιδου"/>
          <p:cNvSpPr>
            <a:spLocks noGrp="1"/>
          </p:cNvSpPr>
          <p:nvPr>
            <p:ph type="ftr" sz="quarter" idx="12"/>
          </p:nvPr>
        </p:nvSpPr>
        <p:spPr/>
        <p:txBody>
          <a:bodyPr/>
          <a:lstStyle/>
          <a:p>
            <a:pPr>
              <a:defRPr/>
            </a:pPr>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pPr>
              <a:defRPr/>
            </a:pPr>
            <a:endParaRPr lang="el-GR"/>
          </a:p>
        </p:txBody>
      </p:sp>
      <p:sp>
        <p:nvSpPr>
          <p:cNvPr id="15" name="14 - Θέση αριθμού διαφάνειας"/>
          <p:cNvSpPr>
            <a:spLocks noGrp="1"/>
          </p:cNvSpPr>
          <p:nvPr>
            <p:ph type="sldNum" sz="quarter" idx="15"/>
          </p:nvPr>
        </p:nvSpPr>
        <p:spPr/>
        <p:txBody>
          <a:bodyPr/>
          <a:lstStyle>
            <a:lvl1pPr algn="ctr">
              <a:defRPr/>
            </a:lvl1pPr>
          </a:lstStyle>
          <a:p>
            <a:pPr>
              <a:defRPr/>
            </a:pPr>
            <a:fld id="{8D50B1B6-CE0D-404F-BF66-64CA3A35F547}" type="slidenum">
              <a:rPr lang="el-GR" smtClean="0"/>
              <a:pPr>
                <a:defRPr/>
              </a:pPr>
              <a:t>‹#›</a:t>
            </a:fld>
            <a:endParaRPr lang="el-GR" dirty="0"/>
          </a:p>
        </p:txBody>
      </p:sp>
      <p:sp>
        <p:nvSpPr>
          <p:cNvPr id="16" name="15 - Θέση υποσέλιδου"/>
          <p:cNvSpPr>
            <a:spLocks noGrp="1"/>
          </p:cNvSpPr>
          <p:nvPr>
            <p:ph type="ftr" sz="quarter" idx="16"/>
          </p:nvPr>
        </p:nvSpPr>
        <p:spPr/>
        <p:txBody>
          <a:bodyPr/>
          <a:lstStyle/>
          <a:p>
            <a:pPr>
              <a:defRPr/>
            </a:pPr>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6F1951F5-B8EA-456B-86E2-2E1A86F2380E}" type="slidenum">
              <a:rPr lang="el-GR" smtClean="0"/>
              <a:pPr>
                <a:defRPr/>
              </a:pPr>
              <a:t>‹#›</a:t>
            </a:fld>
            <a:endParaRPr lang="el-GR" dirty="0"/>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9F91FACF-4B9B-4627-8CBC-A851CB15D5FB}" type="slidenum">
              <a:rPr lang="el-GR" smtClean="0"/>
              <a:pPr>
                <a:defRPr/>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pPr>
              <a:defRPr/>
            </a:pPr>
            <a:fld id="{96B5936C-233C-4FA2-A647-C1464575DB47}" type="slidenum">
              <a:rPr lang="el-GR" smtClean="0"/>
              <a:pPr>
                <a:defRPr/>
              </a:pPr>
              <a:t>‹#›</a:t>
            </a:fld>
            <a:endParaRPr lang="el-GR" dirty="0"/>
          </a:p>
        </p:txBody>
      </p:sp>
      <p:sp>
        <p:nvSpPr>
          <p:cNvPr id="8" name="7 - Θέση υποσέλιδου"/>
          <p:cNvSpPr>
            <a:spLocks noGrp="1"/>
          </p:cNvSpPr>
          <p:nvPr>
            <p:ph type="ftr" sz="quarter" idx="11"/>
          </p:nvPr>
        </p:nvSpPr>
        <p:spPr/>
        <p:txBody>
          <a:bodyPr/>
          <a:lstStyle/>
          <a:p>
            <a:pPr>
              <a:defRPr/>
            </a:pPr>
            <a:endParaRPr lang="el-GR"/>
          </a:p>
        </p:txBody>
      </p:sp>
      <p:sp>
        <p:nvSpPr>
          <p:cNvPr id="7" name="6 - Θέση ημερομηνίας"/>
          <p:cNvSpPr>
            <a:spLocks noGrp="1"/>
          </p:cNvSpPr>
          <p:nvPr>
            <p:ph type="dt" sz="half" idx="10"/>
          </p:nvPr>
        </p:nvSpPr>
        <p:spPr/>
        <p:txBody>
          <a:bodyPr/>
          <a:lstStyle/>
          <a:p>
            <a:pPr>
              <a:defRPr/>
            </a:pPr>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C6B530C6-1EB5-4697-AE3A-8C3CF17B0708}" type="slidenum">
              <a:rPr lang="el-GR" smtClean="0"/>
              <a:pPr>
                <a:defRPr/>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F91FACF-4B9B-4627-8CBC-A851CB15D5FB}" type="slidenum">
              <a:rPr lang="el-GR"/>
              <a:pPr>
                <a:defRPr/>
              </a:pPr>
              <a:t>‹#›</a:t>
            </a:fld>
            <a:endParaRPr lang="el-G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3CBC2D84-0D44-44B8-A38A-1AF9218ED244}" type="slidenum">
              <a:rPr lang="el-GR" smtClean="0"/>
              <a:pPr>
                <a:defRPr/>
              </a:pPr>
              <a:t>‹#›</a:t>
            </a:fld>
            <a:endParaRPr lang="el-G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pPr>
              <a:defRPr/>
            </a:pPr>
            <a:endParaRPr lang="el-GR"/>
          </a:p>
        </p:txBody>
      </p:sp>
      <p:sp>
        <p:nvSpPr>
          <p:cNvPr id="9" name="8 - Θέση αριθμού διαφάνειας"/>
          <p:cNvSpPr>
            <a:spLocks noGrp="1"/>
          </p:cNvSpPr>
          <p:nvPr>
            <p:ph type="sldNum" sz="quarter" idx="15"/>
          </p:nvPr>
        </p:nvSpPr>
        <p:spPr/>
        <p:txBody>
          <a:bodyPr/>
          <a:lstStyle/>
          <a:p>
            <a:pPr>
              <a:defRPr/>
            </a:pPr>
            <a:fld id="{11064227-1005-4034-8F02-3755AF847EA6}" type="slidenum">
              <a:rPr lang="el-GR" smtClean="0"/>
              <a:pPr>
                <a:defRPr/>
              </a:pPr>
              <a:t>‹#›</a:t>
            </a:fld>
            <a:endParaRPr lang="el-GR" dirty="0"/>
          </a:p>
        </p:txBody>
      </p:sp>
      <p:sp>
        <p:nvSpPr>
          <p:cNvPr id="10" name="9 - Θέση υποσέλιδου"/>
          <p:cNvSpPr>
            <a:spLocks noGrp="1"/>
          </p:cNvSpPr>
          <p:nvPr>
            <p:ph type="ftr" sz="quarter" idx="16"/>
          </p:nvPr>
        </p:nvSpPr>
        <p:spPr/>
        <p:txBody>
          <a:bodyPr/>
          <a:lstStyle/>
          <a:p>
            <a:pPr>
              <a:defRPr/>
            </a:pPr>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pPr>
              <a:defRPr/>
            </a:pPr>
            <a:endParaRPr lang="el-GR"/>
          </a:p>
        </p:txBody>
      </p:sp>
      <p:sp>
        <p:nvSpPr>
          <p:cNvPr id="9" name="8 - Θέση αριθμού διαφάνειας"/>
          <p:cNvSpPr>
            <a:spLocks noGrp="1"/>
          </p:cNvSpPr>
          <p:nvPr>
            <p:ph type="sldNum" sz="quarter" idx="11"/>
          </p:nvPr>
        </p:nvSpPr>
        <p:spPr/>
        <p:txBody>
          <a:bodyPr/>
          <a:lstStyle/>
          <a:p>
            <a:pPr>
              <a:defRPr/>
            </a:pPr>
            <a:fld id="{F22F05E9-E05E-4DE2-80D5-1ED7D74C201C}" type="slidenum">
              <a:rPr lang="el-GR" smtClean="0"/>
              <a:pPr>
                <a:defRPr/>
              </a:pPr>
              <a:t>‹#›</a:t>
            </a:fld>
            <a:endParaRPr lang="el-GR" dirty="0"/>
          </a:p>
        </p:txBody>
      </p:sp>
      <p:sp>
        <p:nvSpPr>
          <p:cNvPr id="10" name="9 - Θέση υποσέλιδου"/>
          <p:cNvSpPr>
            <a:spLocks noGrp="1"/>
          </p:cNvSpPr>
          <p:nvPr>
            <p:ph type="ftr" sz="quarter" idx="12"/>
          </p:nvPr>
        </p:nvSpPr>
        <p:spPr/>
        <p:txBody>
          <a:bodyPr/>
          <a:lstStyle/>
          <a:p>
            <a:pPr>
              <a:defRPr/>
            </a:pPr>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BB7DDEE-BF6A-4B90-9D78-CA3D0A7496AD}" type="slidenum">
              <a:rPr lang="el-GR" smtClean="0"/>
              <a:pPr>
                <a:defRPr/>
              </a:pPr>
              <a:t>‹#›</a:t>
            </a:fld>
            <a:endParaRPr lang="el-G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A607D3D-7776-4D0D-BB3F-00F7B9EAF00B}" type="slidenum">
              <a:rPr lang="el-GR" smtClean="0"/>
              <a:pPr>
                <a:defRPr/>
              </a:pPr>
              <a:t>‹#›</a:t>
            </a:fld>
            <a:endParaRPr lang="el-G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pPr>
              <a:defRPr/>
            </a:pPr>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pPr>
              <a:defRPr/>
            </a:pPr>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F69C3943-9246-43CE-9917-8CC390A8EB2F}" type="slidenum">
              <a:rPr lang="el-GR" smtClean="0"/>
              <a:pPr>
                <a:defRPr/>
              </a:pPr>
              <a:t>‹#›</a:t>
            </a:fld>
            <a:endParaRPr lang="el-G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8D50B1B6-CE0D-404F-BF66-64CA3A35F547}" type="slidenum">
              <a:rPr lang="el-GR" smtClean="0"/>
              <a:pPr>
                <a:defRPr/>
              </a:pPr>
              <a:t>‹#›</a:t>
            </a:fld>
            <a:endParaRPr lang="el-G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6F1951F5-B8EA-456B-86E2-2E1A86F2380E}" type="slidenum">
              <a:rPr lang="el-GR" smtClean="0"/>
              <a:pPr>
                <a:defRPr/>
              </a:pPr>
              <a:t>‹#›</a:t>
            </a:fld>
            <a:endParaRPr lang="el-G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9F91FACF-4B9B-4627-8CBC-A851CB15D5FB}" type="slidenum">
              <a:rPr lang="el-GR" smtClean="0"/>
              <a:pPr>
                <a:defRPr/>
              </a:pPr>
              <a:t>‹#›</a:t>
            </a:fld>
            <a:endParaRPr lang="el-G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pPr>
              <a:defRPr/>
            </a:pPr>
            <a:endParaRPr lang="el-GR"/>
          </a:p>
        </p:txBody>
      </p:sp>
      <p:sp>
        <p:nvSpPr>
          <p:cNvPr id="27" name="26 - Θέση αριθμού διαφάνειας"/>
          <p:cNvSpPr>
            <a:spLocks noGrp="1"/>
          </p:cNvSpPr>
          <p:nvPr>
            <p:ph type="sldNum" sz="quarter" idx="11"/>
          </p:nvPr>
        </p:nvSpPr>
        <p:spPr/>
        <p:txBody>
          <a:bodyPr rtlCol="0"/>
          <a:lstStyle/>
          <a:p>
            <a:pPr>
              <a:defRPr/>
            </a:pPr>
            <a:fld id="{96B5936C-233C-4FA2-A647-C1464575DB47}" type="slidenum">
              <a:rPr lang="el-GR" smtClean="0"/>
              <a:pPr>
                <a:defRPr/>
              </a:pPr>
              <a:t>‹#›</a:t>
            </a:fld>
            <a:endParaRPr lang="el-GR" dirty="0"/>
          </a:p>
        </p:txBody>
      </p:sp>
      <p:sp>
        <p:nvSpPr>
          <p:cNvPr id="28" name="27 - Θέση υποσέλιδου"/>
          <p:cNvSpPr>
            <a:spLocks noGrp="1"/>
          </p:cNvSpPr>
          <p:nvPr>
            <p:ph type="ftr" sz="quarter" idx="12"/>
          </p:nvPr>
        </p:nvSpPr>
        <p:spPr/>
        <p:txBody>
          <a:bodyPr rtlCol="0"/>
          <a:lstStyle/>
          <a:p>
            <a:pPr>
              <a:defRPr/>
            </a:pP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96B5936C-233C-4FA2-A647-C1464575DB47}" type="slidenum">
              <a:rPr lang="el-GR"/>
              <a:pPr>
                <a:defRPr/>
              </a:pPr>
              <a:t>‹#›</a:t>
            </a:fld>
            <a:endParaRPr lang="el-G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pPr>
              <a:defRPr/>
            </a:pPr>
            <a:endParaRPr lang="el-GR"/>
          </a:p>
        </p:txBody>
      </p:sp>
      <p:sp>
        <p:nvSpPr>
          <p:cNvPr id="4" name="3 - Θέση υποσέλιδου"/>
          <p:cNvSpPr>
            <a:spLocks noGrp="1"/>
          </p:cNvSpPr>
          <p:nvPr>
            <p:ph type="ftr" sz="quarter" idx="11"/>
          </p:nvPr>
        </p:nvSpPr>
        <p:spPr>
          <a:xfrm>
            <a:off x="5257800" y="612648"/>
            <a:ext cx="1325880" cy="457200"/>
          </a:xfrm>
        </p:spPr>
        <p:txBody>
          <a:bodyPr/>
          <a:lstStyle/>
          <a:p>
            <a:pPr>
              <a:defRPr/>
            </a:pPr>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pPr>
              <a:defRPr/>
            </a:pPr>
            <a:fld id="{C6B530C6-1EB5-4697-AE3A-8C3CF17B0708}" type="slidenum">
              <a:rPr lang="el-GR" smtClean="0"/>
              <a:pPr>
                <a:defRPr/>
              </a:pPr>
              <a:t>‹#›</a:t>
            </a:fld>
            <a:endParaRPr lang="el-G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3CBC2D84-0D44-44B8-A38A-1AF9218ED244}" type="slidenum">
              <a:rPr lang="el-GR" smtClean="0"/>
              <a:pPr>
                <a:defRPr/>
              </a:pPr>
              <a:t>‹#›</a:t>
            </a:fld>
            <a:endParaRPr lang="el-G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11064227-1005-4034-8F02-3755AF847EA6}" type="slidenum">
              <a:rPr lang="el-GR" smtClean="0"/>
              <a:pPr>
                <a:defRPr/>
              </a:pPr>
              <a:t>‹#›</a:t>
            </a:fld>
            <a:endParaRPr lang="el-G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F22F05E9-E05E-4DE2-80D5-1ED7D74C201C}" type="slidenum">
              <a:rPr lang="el-GR" smtClean="0"/>
              <a:pPr>
                <a:defRPr/>
              </a:pPr>
              <a:t>‹#›</a:t>
            </a:fld>
            <a:endParaRPr lang="el-G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BB7DDEE-BF6A-4B90-9D78-CA3D0A7496AD}" type="slidenum">
              <a:rPr lang="el-GR" smtClean="0"/>
              <a:pPr>
                <a:defRPr/>
              </a:pPr>
              <a:t>‹#›</a:t>
            </a:fld>
            <a:endParaRPr lang="el-G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A607D3D-7776-4D0D-BB3F-00F7B9EAF00B}" type="slidenum">
              <a:rPr lang="el-GR" smtClean="0"/>
              <a:pPr>
                <a:defRPr/>
              </a:pPr>
              <a:t>‹#›</a:t>
            </a:fld>
            <a:endParaRPr lang="el-GR"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pPr>
              <a:defRPr/>
            </a:pPr>
            <a:endParaRPr lang="el-GR"/>
          </a:p>
        </p:txBody>
      </p:sp>
      <p:sp>
        <p:nvSpPr>
          <p:cNvPr id="19" name="18 - Θέση υποσέλιδου"/>
          <p:cNvSpPr>
            <a:spLocks noGrp="1"/>
          </p:cNvSpPr>
          <p:nvPr>
            <p:ph type="ftr" sz="quarter" idx="11"/>
          </p:nvPr>
        </p:nvSpPr>
        <p:spPr/>
        <p:txBody>
          <a:bodyPr/>
          <a:lstStyle/>
          <a:p>
            <a:pPr>
              <a:defRPr/>
            </a:pPr>
            <a:endParaRPr lang="el-GR"/>
          </a:p>
        </p:txBody>
      </p:sp>
      <p:sp>
        <p:nvSpPr>
          <p:cNvPr id="27" name="26 - Θέση αριθμού διαφάνειας"/>
          <p:cNvSpPr>
            <a:spLocks noGrp="1"/>
          </p:cNvSpPr>
          <p:nvPr>
            <p:ph type="sldNum" sz="quarter" idx="12"/>
          </p:nvPr>
        </p:nvSpPr>
        <p:spPr/>
        <p:txBody>
          <a:bodyPr/>
          <a:lstStyle/>
          <a:p>
            <a:pPr>
              <a:defRPr/>
            </a:pPr>
            <a:fld id="{F69C3943-9246-43CE-9917-8CC390A8EB2F}" type="slidenum">
              <a:rPr lang="el-GR" smtClean="0"/>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8D50B1B6-CE0D-404F-BF66-64CA3A35F547}" type="slidenum">
              <a:rPr lang="el-GR" smtClean="0"/>
              <a:pPr>
                <a:defRPr/>
              </a:pPr>
              <a:t>‹#›</a:t>
            </a:fld>
            <a:endParaRPr lang="el-GR"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6F1951F5-B8EA-456B-86E2-2E1A86F2380E}" type="slidenum">
              <a:rPr lang="el-GR" smtClean="0"/>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9F91FACF-4B9B-4627-8CBC-A851CB15D5FB}" type="slidenum">
              <a:rPr lang="el-GR" smtClean="0"/>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C6B530C6-1EB5-4697-AE3A-8C3CF17B0708}" type="slidenum">
              <a:rPr lang="el-GR"/>
              <a:pPr>
                <a:defRPr/>
              </a:pPr>
              <a:t>‹#›</a:t>
            </a:fld>
            <a:endParaRPr lang="el-G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96B5936C-233C-4FA2-A647-C1464575DB47}" type="slidenum">
              <a:rPr lang="el-GR" smtClean="0"/>
              <a:pPr>
                <a:defRPr/>
              </a:pPr>
              <a:t>‹#›</a:t>
            </a:fld>
            <a:endParaRPr lang="el-G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αριθμού διαφάνειας"/>
          <p:cNvSpPr>
            <a:spLocks noGrp="1"/>
          </p:cNvSpPr>
          <p:nvPr>
            <p:ph type="sldNum" sz="quarter" idx="11"/>
          </p:nvPr>
        </p:nvSpPr>
        <p:spPr/>
        <p:txBody>
          <a:bodyPr/>
          <a:lstStyle/>
          <a:p>
            <a:pPr>
              <a:defRPr/>
            </a:pPr>
            <a:fld id="{C6B530C6-1EB5-4697-AE3A-8C3CF17B0708}" type="slidenum">
              <a:rPr lang="el-GR" smtClean="0"/>
              <a:pPr>
                <a:defRPr/>
              </a:pPr>
              <a:t>‹#›</a:t>
            </a:fld>
            <a:endParaRPr lang="el-GR" dirty="0"/>
          </a:p>
        </p:txBody>
      </p:sp>
      <p:sp>
        <p:nvSpPr>
          <p:cNvPr id="9" name="8 - Θέση υποσέλιδου"/>
          <p:cNvSpPr>
            <a:spLocks noGrp="1"/>
          </p:cNvSpPr>
          <p:nvPr>
            <p:ph type="ftr" sz="quarter" idx="12"/>
          </p:nvPr>
        </p:nvSpPr>
        <p:spPr/>
        <p:txBody>
          <a:bodyPr/>
          <a:lstStyle/>
          <a:p>
            <a:pPr>
              <a:defRPr/>
            </a:pPr>
            <a:endParaRPr lang="el-G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3CBC2D84-0D44-44B8-A38A-1AF9218ED244}" type="slidenum">
              <a:rPr lang="el-GR" smtClean="0"/>
              <a:pPr>
                <a:defRPr/>
              </a:pPr>
              <a:t>‹#›</a:t>
            </a:fld>
            <a:endParaRPr lang="el-GR"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pPr>
              <a:defRPr/>
            </a:pPr>
            <a:fld id="{11064227-1005-4034-8F02-3755AF847EA6}" type="slidenum">
              <a:rPr lang="el-GR" smtClean="0"/>
              <a:pPr>
                <a:defRPr/>
              </a:pPr>
              <a:t>‹#›</a:t>
            </a:fld>
            <a:endParaRPr lang="el-GR"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F22F05E9-E05E-4DE2-80D5-1ED7D74C201C}" type="slidenum">
              <a:rPr lang="el-GR" smtClean="0"/>
              <a:pPr>
                <a:defRPr/>
              </a:pPr>
              <a:t>‹#›</a:t>
            </a:fld>
            <a:endParaRPr lang="el-GR"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BB7DDEE-BF6A-4B90-9D78-CA3D0A7496AD}" type="slidenum">
              <a:rPr lang="el-GR" smtClean="0"/>
              <a:pPr>
                <a:defRPr/>
              </a:pPr>
              <a:t>‹#›</a:t>
            </a:fld>
            <a:endParaRPr lang="el-GR"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A607D3D-7776-4D0D-BB3F-00F7B9EAF00B}" type="slidenum">
              <a:rPr lang="el-GR" smtClean="0"/>
              <a:pPr>
                <a:defRPr/>
              </a:pPr>
              <a:t>‹#›</a:t>
            </a:fld>
            <a:endParaRPr lang="el-GR"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F69C3943-9246-43CE-9917-8CC390A8EB2F}" type="slidenum">
              <a:rPr lang="el-GR" smtClean="0"/>
              <a:pPr>
                <a:defRPr/>
              </a:pPr>
              <a:t>‹#›</a:t>
            </a:fld>
            <a:endParaRPr lang="el-GR"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8D50B1B6-CE0D-404F-BF66-64CA3A35F547}" type="slidenum">
              <a:rPr lang="el-GR" smtClean="0"/>
              <a:pPr>
                <a:defRPr/>
              </a:pPr>
              <a:t>‹#›</a:t>
            </a:fld>
            <a:endParaRPr lang="el-GR"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6F1951F5-B8EA-456B-86E2-2E1A86F2380E}" type="slidenum">
              <a:rPr lang="el-GR" smtClean="0"/>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3CBC2D84-0D44-44B8-A38A-1AF9218ED244}" type="slidenum">
              <a:rPr lang="el-GR"/>
              <a:pPr>
                <a:defRPr/>
              </a:pPr>
              <a:t>‹#›</a:t>
            </a:fld>
            <a:endParaRPr lang="el-G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9F91FACF-4B9B-4627-8CBC-A851CB15D5FB}" type="slidenum">
              <a:rPr lang="el-GR" smtClean="0"/>
              <a:pPr>
                <a:defRPr/>
              </a:pPr>
              <a:t>‹#›</a:t>
            </a:fld>
            <a:endParaRPr lang="el-GR"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96B5936C-233C-4FA2-A647-C1464575DB47}" type="slidenum">
              <a:rPr lang="el-GR" smtClean="0"/>
              <a:pPr>
                <a:defRPr/>
              </a:pPr>
              <a:t>‹#›</a:t>
            </a:fld>
            <a:endParaRPr lang="el-GR"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C6B530C6-1EB5-4697-AE3A-8C3CF17B0708}" type="slidenum">
              <a:rPr lang="el-GR" smtClean="0"/>
              <a:pPr>
                <a:defRPr/>
              </a:pPr>
              <a:t>‹#›</a:t>
            </a:fld>
            <a:endParaRPr lang="el-GR"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3CBC2D84-0D44-44B8-A38A-1AF9218ED244}" type="slidenum">
              <a:rPr lang="el-GR" smtClean="0"/>
              <a:pPr>
                <a:defRPr/>
              </a:pPr>
              <a:t>‹#›</a:t>
            </a:fld>
            <a:endParaRPr lang="el-GR"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11064227-1005-4034-8F02-3755AF847EA6}" type="slidenum">
              <a:rPr lang="el-GR" smtClean="0"/>
              <a:pPr>
                <a:defRPr/>
              </a:pPr>
              <a:t>‹#›</a:t>
            </a:fld>
            <a:endParaRPr lang="el-GR"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F22F05E9-E05E-4DE2-80D5-1ED7D74C201C}" type="slidenum">
              <a:rPr lang="el-GR" smtClean="0"/>
              <a:pPr>
                <a:defRPr/>
              </a:pPr>
              <a:t>‹#›</a:t>
            </a:fld>
            <a:endParaRPr lang="el-GR"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BB7DDEE-BF6A-4B90-9D78-CA3D0A7496AD}" type="slidenum">
              <a:rPr lang="el-GR" smtClean="0"/>
              <a:pPr>
                <a:defRPr/>
              </a:pPr>
              <a:t>‹#›</a:t>
            </a:fld>
            <a:endParaRPr lang="el-GR"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A607D3D-7776-4D0D-BB3F-00F7B9EAF00B}" type="slidenum">
              <a:rPr lang="el-GR" smtClean="0"/>
              <a:pPr>
                <a:defRPr/>
              </a:pPr>
              <a:t>‹#›</a:t>
            </a:fld>
            <a:endParaRPr lang="el-GR"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pPr>
              <a:defRPr/>
            </a:pPr>
            <a:endParaRPr lang="el-GR"/>
          </a:p>
        </p:txBody>
      </p:sp>
      <p:sp>
        <p:nvSpPr>
          <p:cNvPr id="19" name="18 - Θέση υποσέλιδου"/>
          <p:cNvSpPr>
            <a:spLocks noGrp="1"/>
          </p:cNvSpPr>
          <p:nvPr>
            <p:ph type="ftr" sz="quarter" idx="11"/>
          </p:nvPr>
        </p:nvSpPr>
        <p:spPr/>
        <p:txBody>
          <a:bodyPr/>
          <a:lstStyle/>
          <a:p>
            <a:pPr>
              <a:defRPr/>
            </a:pPr>
            <a:endParaRPr lang="el-GR"/>
          </a:p>
        </p:txBody>
      </p:sp>
      <p:sp>
        <p:nvSpPr>
          <p:cNvPr id="27" name="26 - Θέση αριθμού διαφάνειας"/>
          <p:cNvSpPr>
            <a:spLocks noGrp="1"/>
          </p:cNvSpPr>
          <p:nvPr>
            <p:ph type="sldNum" sz="quarter" idx="12"/>
          </p:nvPr>
        </p:nvSpPr>
        <p:spPr/>
        <p:txBody>
          <a:bodyPr/>
          <a:lstStyle/>
          <a:p>
            <a:pPr>
              <a:defRPr/>
            </a:pPr>
            <a:fld id="{F69C3943-9246-43CE-9917-8CC390A8EB2F}" type="slidenum">
              <a:rPr lang="el-GR" smtClean="0"/>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8D50B1B6-CE0D-404F-BF66-64CA3A35F547}" type="slidenum">
              <a:rPr lang="el-GR" smtClean="0"/>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1064227-1005-4034-8F02-3755AF847EA6}" type="slidenum">
              <a:rPr lang="el-GR"/>
              <a:pPr>
                <a:defRPr/>
              </a:pPr>
              <a:t>‹#›</a:t>
            </a:fld>
            <a:endParaRPr lang="el-GR"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6F1951F5-B8EA-456B-86E2-2E1A86F2380E}" type="slidenum">
              <a:rPr lang="el-GR" smtClean="0"/>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9F91FACF-4B9B-4627-8CBC-A851CB15D5FB}" type="slidenum">
              <a:rPr lang="el-GR" smtClean="0"/>
              <a:pPr>
                <a:defRPr/>
              </a:pPr>
              <a:t>‹#›</a:t>
            </a:fld>
            <a:endParaRPr lang="el-GR"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96B5936C-233C-4FA2-A647-C1464575DB47}" type="slidenum">
              <a:rPr lang="el-GR" smtClean="0"/>
              <a:pPr>
                <a:defRPr/>
              </a:pPr>
              <a:t>‹#›</a:t>
            </a:fld>
            <a:endParaRPr lang="el-GR"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C6B530C6-1EB5-4697-AE3A-8C3CF17B0708}" type="slidenum">
              <a:rPr lang="el-GR" smtClean="0"/>
              <a:pPr>
                <a:defRPr/>
              </a:pPr>
              <a:t>‹#›</a:t>
            </a:fld>
            <a:endParaRPr lang="el-GR"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3CBC2D84-0D44-44B8-A38A-1AF9218ED244}" type="slidenum">
              <a:rPr lang="el-GR" smtClean="0"/>
              <a:pPr>
                <a:defRPr/>
              </a:pPr>
              <a:t>‹#›</a:t>
            </a:fld>
            <a:endParaRPr lang="el-GR"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11064227-1005-4034-8F02-3755AF847EA6}" type="slidenum">
              <a:rPr lang="el-GR" smtClean="0"/>
              <a:pPr>
                <a:defRPr/>
              </a:pPr>
              <a:t>‹#›</a:t>
            </a:fld>
            <a:endParaRPr lang="el-GR"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pPr>
              <a:defRPr/>
            </a:pPr>
            <a:fld id="{F22F05E9-E05E-4DE2-80D5-1ED7D74C201C}" type="slidenum">
              <a:rPr lang="el-GR" smtClean="0"/>
              <a:pPr>
                <a:defRPr/>
              </a:pPr>
              <a:t>‹#›</a:t>
            </a:fld>
            <a:endParaRPr lang="el-GR" dirty="0"/>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BB7DDEE-BF6A-4B90-9D78-CA3D0A7496AD}" type="slidenum">
              <a:rPr lang="el-GR" smtClean="0"/>
              <a:pPr>
                <a:defRPr/>
              </a:pPr>
              <a:t>‹#›</a:t>
            </a:fld>
            <a:endParaRPr lang="el-GR"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A607D3D-7776-4D0D-BB3F-00F7B9EAF00B}" type="slidenum">
              <a:rPr lang="el-GR" smtClean="0"/>
              <a:pPr>
                <a:defRPr/>
              </a:pPr>
              <a:t>‹#›</a:t>
            </a:fld>
            <a:endParaRPr lang="el-GR"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pPr>
              <a:defRPr/>
            </a:pPr>
            <a:endParaRPr lang="el-GR"/>
          </a:p>
        </p:txBody>
      </p:sp>
      <p:sp>
        <p:nvSpPr>
          <p:cNvPr id="17" name="16 - Θέση υποσέλιδου"/>
          <p:cNvSpPr>
            <a:spLocks noGrp="1"/>
          </p:cNvSpPr>
          <p:nvPr>
            <p:ph type="ftr" sz="quarter" idx="11"/>
          </p:nvPr>
        </p:nvSpPr>
        <p:spPr/>
        <p:txBody>
          <a:bodyPr/>
          <a:lstStyle/>
          <a:p>
            <a:pPr>
              <a:defRPr/>
            </a:pPr>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F69C3943-9246-43CE-9917-8CC390A8EB2F}" type="slidenum">
              <a:rPr lang="el-GR" smtClean="0"/>
              <a:pPr>
                <a:defRPr/>
              </a:pPr>
              <a:t>‹#›</a:t>
            </a:fld>
            <a:endParaRPr lang="el-GR" dirty="0"/>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22F05E9-E05E-4DE2-80D5-1ED7D74C201C}" type="slidenum">
              <a:rPr lang="el-GR"/>
              <a:pPr>
                <a:defRPr/>
              </a:pPr>
              <a:t>‹#›</a:t>
            </a:fld>
            <a:endParaRPr lang="el-GR"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8D50B1B6-CE0D-404F-BF66-64CA3A35F547}" type="slidenum">
              <a:rPr lang="el-GR" smtClean="0"/>
              <a:pPr>
                <a:defRPr/>
              </a:pPr>
              <a:t>‹#›</a:t>
            </a:fld>
            <a:endParaRPr lang="el-GR" dirty="0"/>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a:xfrm>
            <a:off x="800100" y="6172200"/>
            <a:ext cx="4000500" cy="457200"/>
          </a:xfrm>
        </p:spPr>
        <p:txBody>
          <a:bodyPr/>
          <a:lstStyle/>
          <a:p>
            <a:pPr>
              <a:defRPr/>
            </a:pPr>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pPr>
              <a:defRPr/>
            </a:pPr>
            <a:fld id="{6F1951F5-B8EA-456B-86E2-2E1A86F2380E}" type="slidenum">
              <a:rPr lang="el-GR" smtClean="0"/>
              <a:pPr>
                <a:defRPr/>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9F91FACF-4B9B-4627-8CBC-A851CB15D5FB}" type="slidenum">
              <a:rPr lang="el-GR" smtClean="0"/>
              <a:pPr>
                <a:defRPr/>
              </a:pPr>
              <a:t>‹#›</a:t>
            </a:fld>
            <a:endParaRPr lang="el-GR" dirty="0"/>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96B5936C-233C-4FA2-A647-C1464575DB47}" type="slidenum">
              <a:rPr lang="el-GR" smtClean="0"/>
              <a:pPr>
                <a:defRPr/>
              </a:pPr>
              <a:t>‹#›</a:t>
            </a:fld>
            <a:endParaRPr lang="el-GR" dirty="0"/>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C6B530C6-1EB5-4697-AE3A-8C3CF17B0708}" type="slidenum">
              <a:rPr lang="el-GR" smtClean="0"/>
              <a:pPr>
                <a:defRPr/>
              </a:pPr>
              <a:t>‹#›</a:t>
            </a:fld>
            <a:endParaRPr lang="el-GR"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3CBC2D84-0D44-44B8-A38A-1AF9218ED244}" type="slidenum">
              <a:rPr lang="el-GR" smtClean="0"/>
              <a:pPr>
                <a:defRPr/>
              </a:pPr>
              <a:t>‹#›</a:t>
            </a:fld>
            <a:endParaRPr lang="el-GR"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11064227-1005-4034-8F02-3755AF847EA6}" type="slidenum">
              <a:rPr lang="el-GR" smtClean="0"/>
              <a:pPr>
                <a:defRPr/>
              </a:pPr>
              <a:t>‹#›</a:t>
            </a:fld>
            <a:endParaRPr lang="el-GR" dirty="0"/>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a:xfrm>
            <a:off x="914400" y="6172200"/>
            <a:ext cx="3886200" cy="457200"/>
          </a:xfrm>
        </p:spPr>
        <p:txBody>
          <a:bodyPr/>
          <a:lstStyle/>
          <a:p>
            <a:pPr>
              <a:defRPr/>
            </a:pPr>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pPr>
              <a:defRPr/>
            </a:pPr>
            <a:fld id="{F22F05E9-E05E-4DE2-80D5-1ED7D74C201C}" type="slidenum">
              <a:rPr lang="el-GR" smtClean="0"/>
              <a:pPr>
                <a:defRPr/>
              </a:pPr>
              <a:t>‹#›</a:t>
            </a:fld>
            <a:endParaRPr lang="el-GR" dirty="0"/>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BB7DDEE-BF6A-4B90-9D78-CA3D0A7496AD}" type="slidenum">
              <a:rPr lang="el-GR" smtClean="0"/>
              <a:pPr>
                <a:defRPr/>
              </a:pPr>
              <a:t>‹#›</a:t>
            </a:fld>
            <a:endParaRPr lang="el-GR"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A607D3D-7776-4D0D-BB3F-00F7B9EAF00B}" type="slidenum">
              <a:rPr lang="el-GR" smtClean="0"/>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D2DBAB-3962-4A0C-AD8C-75C7B3F01A01}"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F7D2DBAB-3962-4A0C-AD8C-75C7B3F01A01}" type="slidenum">
              <a:rPr lang="el-GR" smtClean="0"/>
              <a:pPr>
                <a:defRPr/>
              </a:pPr>
              <a:t>‹#›</a:t>
            </a:fld>
            <a:endParaRPr lang="el-GR" dirty="0"/>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F7D2DBAB-3962-4A0C-AD8C-75C7B3F01A01}" type="slidenum">
              <a:rPr lang="el-GR" smtClean="0"/>
              <a:pPr>
                <a:defRPr/>
              </a:pPr>
              <a:t>‹#›</a:t>
            </a:fld>
            <a:endParaRPr lang="el-GR" dirty="0"/>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F7D2DBAB-3962-4A0C-AD8C-75C7B3F01A01}" type="slidenum">
              <a:rPr lang="el-GR" smtClean="0"/>
              <a:pPr>
                <a:defRPr/>
              </a:pPr>
              <a:t>‹#›</a:t>
            </a:fld>
            <a:endParaRPr lang="el-GR" dirty="0"/>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F7D2DBAB-3962-4A0C-AD8C-75C7B3F01A01}" type="slidenum">
              <a:rPr lang="el-GR" smtClean="0"/>
              <a:pPr>
                <a:defRPr/>
              </a:pPr>
              <a:t>‹#›</a:t>
            </a:fld>
            <a:endParaRPr lang="el-GR"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F7D2DBAB-3962-4A0C-AD8C-75C7B3F01A01}" type="slidenum">
              <a:rPr lang="el-GR" smtClean="0"/>
              <a:pPr>
                <a:defRPr/>
              </a:pPr>
              <a:t>‹#›</a:t>
            </a:fld>
            <a:endParaRPr lang="el-GR" dirty="0"/>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D2DBAB-3962-4A0C-AD8C-75C7B3F01A01}" type="slidenum">
              <a:rPr lang="el-GR" smtClean="0"/>
              <a:pPr>
                <a:defRPr/>
              </a:pPr>
              <a:t>‹#›</a:t>
            </a:fld>
            <a:endParaRPr lang="el-GR"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7D2DBAB-3962-4A0C-AD8C-75C7B3F01A01}" type="slidenum">
              <a:rPr lang="el-GR" smtClean="0"/>
              <a:pPr>
                <a:defRPr/>
              </a:pPr>
              <a:t>‹#›</a:t>
            </a:fld>
            <a:endParaRPr lang="el-GR" dirty="0"/>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F7D2DBAB-3962-4A0C-AD8C-75C7B3F01A01}" type="slidenum">
              <a:rPr lang="el-GR" smtClean="0"/>
              <a:pPr>
                <a:defRPr/>
              </a:pPr>
              <a:t>‹#›</a:t>
            </a:fld>
            <a:endParaRPr lang="el-GR"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4.jpeg"/><Relationship Id="rId7" Type="http://schemas.openxmlformats.org/officeDocument/2006/relationships/diagramLayout" Target="../diagrams/layout1.xml"/><Relationship Id="rId2" Type="http://schemas.openxmlformats.org/officeDocument/2006/relationships/image" Target="../media/image23.jpeg"/><Relationship Id="rId1" Type="http://schemas.openxmlformats.org/officeDocument/2006/relationships/slideLayout" Target="../slideLayouts/slideLayout68.xml"/><Relationship Id="rId6" Type="http://schemas.openxmlformats.org/officeDocument/2006/relationships/diagramData" Target="../diagrams/data1.xml"/><Relationship Id="rId5" Type="http://schemas.openxmlformats.org/officeDocument/2006/relationships/image" Target="../media/image26.jpeg"/><Relationship Id="rId10" Type="http://schemas.microsoft.com/office/2007/relationships/diagramDrawing" Target="../diagrams/drawing1.xml"/><Relationship Id="rId4" Type="http://schemas.openxmlformats.org/officeDocument/2006/relationships/image" Target="../media/image25.jpe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1.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el.wikipedia.org/wiki/%CE%A4%CE%B1_%CE%B5%CF%80%CF%84%CE%AC_%CE%B8%CE%B1%CF%8D%CE%BC%CE%B1%CF%84%CE%B1_%CF%84%CE%BF%CF%85_%CE%B1%CF%81%CF%87%CE%B1%CE%AF%CE%BF%CF%85_%CE%BA%CF%8C%CF%83%CE%BC%CE%BF%CF%85"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el.wikipedia.org/wiki/%CE%A0%CF%85%CF%81%CE%B1%CE%BC%CE%AF%CE%B4%CE%B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http://3.bp.blogspot.com/-Ol4AGT6yC88/UJZ0THdxvEI/AAAAAAAAEhM/TmPJq0jn-ZA/s1600/3.jpg"/>
          <p:cNvPicPr>
            <a:picLocks noChangeAspect="1" noChangeArrowheads="1"/>
          </p:cNvPicPr>
          <p:nvPr/>
        </p:nvPicPr>
        <p:blipFill>
          <a:blip r:embed="rId3" cstate="print"/>
          <a:srcRect/>
          <a:stretch>
            <a:fillRect/>
          </a:stretch>
        </p:blipFill>
        <p:spPr bwMode="auto">
          <a:xfrm>
            <a:off x="1" y="0"/>
            <a:ext cx="9143999" cy="6857999"/>
          </a:xfrm>
          <a:prstGeom prst="rect">
            <a:avLst/>
          </a:prstGeom>
          <a:noFill/>
        </p:spPr>
      </p:pic>
      <p:sp>
        <p:nvSpPr>
          <p:cNvPr id="2050" name="Rectangle 2"/>
          <p:cNvSpPr>
            <a:spLocks noGrp="1" noChangeArrowheads="1"/>
          </p:cNvSpPr>
          <p:nvPr>
            <p:ph type="ctrTitle"/>
          </p:nvPr>
        </p:nvSpPr>
        <p:spPr>
          <a:xfrm>
            <a:off x="539750" y="260350"/>
            <a:ext cx="7772400" cy="1800225"/>
          </a:xfrm>
        </p:spPr>
        <p:txBody>
          <a:bodyPr/>
          <a:lstStyle/>
          <a:p>
            <a:pPr eaLnBrk="1" hangingPunct="1"/>
            <a:r>
              <a:rPr lang="el-GR" sz="3000" dirty="0" smtClean="0">
                <a:latin typeface="Arial" charset="0"/>
              </a:rPr>
              <a:t>Ερευνητική εργασία</a:t>
            </a:r>
            <a:br>
              <a:rPr lang="el-GR" sz="3000" dirty="0" smtClean="0">
                <a:latin typeface="Arial" charset="0"/>
              </a:rPr>
            </a:br>
            <a:r>
              <a:rPr lang="en-US" sz="3000" dirty="0" smtClean="0"/>
              <a:t/>
            </a:r>
            <a:br>
              <a:rPr lang="en-US" sz="3000" dirty="0" smtClean="0"/>
            </a:br>
            <a:r>
              <a:rPr lang="el-GR" sz="3000" b="1" dirty="0" smtClean="0">
                <a:latin typeface="Arial" charset="0"/>
              </a:rPr>
              <a:t>«</a:t>
            </a:r>
            <a:r>
              <a:rPr lang="el-GR" sz="3000" b="1" dirty="0" smtClean="0"/>
              <a:t>ΓΕΩΜΕΤΡΙΚΕΣ….ΔΗΜΙΟΥΡΓΙΕΣ</a:t>
            </a:r>
            <a:r>
              <a:rPr lang="el-GR" sz="3000" b="1" dirty="0" smtClean="0">
                <a:latin typeface="Arial" charset="0"/>
              </a:rPr>
              <a:t>»</a:t>
            </a:r>
          </a:p>
        </p:txBody>
      </p:sp>
      <p:sp>
        <p:nvSpPr>
          <p:cNvPr id="2051" name="Rectangle 3"/>
          <p:cNvSpPr>
            <a:spLocks noGrp="1" noChangeArrowheads="1"/>
          </p:cNvSpPr>
          <p:nvPr>
            <p:ph type="subTitle" idx="1"/>
          </p:nvPr>
        </p:nvSpPr>
        <p:spPr>
          <a:xfrm>
            <a:off x="1403350" y="2133600"/>
            <a:ext cx="6400800" cy="4175125"/>
          </a:xfrm>
        </p:spPr>
        <p:txBody>
          <a:bodyPr>
            <a:normAutofit/>
          </a:bodyPr>
          <a:lstStyle/>
          <a:p>
            <a:pPr eaLnBrk="1" hangingPunct="1">
              <a:defRPr/>
            </a:pPr>
            <a:r>
              <a:rPr lang="el-GR" sz="3000" b="1" i="1" dirty="0" smtClean="0">
                <a:solidFill>
                  <a:srgbClr val="FF0000"/>
                </a:solidFill>
                <a:effectLst>
                  <a:outerShdw blurRad="38100" dist="38100" dir="2700000" algn="tl">
                    <a:srgbClr val="C0C0C0"/>
                  </a:outerShdw>
                </a:effectLst>
                <a:latin typeface="Arial" charset="0"/>
              </a:rPr>
              <a:t>«</a:t>
            </a:r>
            <a:r>
              <a:rPr lang="el-GR" sz="3000" b="1" i="1" dirty="0" smtClean="0">
                <a:solidFill>
                  <a:srgbClr val="FF0000"/>
                </a:solidFill>
                <a:effectLst>
                  <a:outerShdw blurRad="38100" dist="38100" dir="2700000" algn="tl">
                    <a:srgbClr val="C0C0C0"/>
                  </a:outerShdw>
                </a:effectLst>
              </a:rPr>
              <a:t>Η ΓΕΩΜΕΤΡΙΑ ΣΤΗΝ ΤΕΧΝΗ</a:t>
            </a:r>
            <a:r>
              <a:rPr lang="el-GR" sz="3000" b="1" i="1" dirty="0" smtClean="0">
                <a:solidFill>
                  <a:srgbClr val="FF0000"/>
                </a:solidFill>
                <a:effectLst>
                  <a:outerShdw blurRad="38100" dist="38100" dir="2700000" algn="tl">
                    <a:srgbClr val="C0C0C0"/>
                  </a:outerShdw>
                </a:effectLst>
                <a:latin typeface="Arial" charset="0"/>
              </a:rPr>
              <a:t>»</a:t>
            </a:r>
          </a:p>
          <a:p>
            <a:pPr eaLnBrk="1" hangingPunct="1">
              <a:defRPr/>
            </a:pPr>
            <a:r>
              <a:rPr lang="el-GR" sz="3000" dirty="0" smtClean="0">
                <a:solidFill>
                  <a:schemeClr val="tx1"/>
                </a:solidFill>
              </a:rPr>
              <a:t>(από την Παλαιολιθική εποχή μέχρι σήμερα)</a:t>
            </a:r>
            <a:endParaRPr lang="en-US" sz="3000" dirty="0" smtClean="0">
              <a:solidFill>
                <a:schemeClr val="tx1"/>
              </a:solidFill>
            </a:endParaRPr>
          </a:p>
          <a:p>
            <a:pPr eaLnBrk="1" hangingPunct="1">
              <a:defRPr/>
            </a:pPr>
            <a:endParaRPr lang="en-US" sz="3000" dirty="0" smtClean="0">
              <a:solidFill>
                <a:srgbClr val="898989"/>
              </a:solidFill>
            </a:endParaRPr>
          </a:p>
          <a:p>
            <a:pPr eaLnBrk="1" hangingPunct="1">
              <a:defRPr/>
            </a:pPr>
            <a:r>
              <a:rPr lang="el-GR" sz="2200" b="1" dirty="0" smtClean="0">
                <a:solidFill>
                  <a:schemeClr val="tx1"/>
                </a:solidFill>
                <a:latin typeface="Arial" charset="0"/>
              </a:rPr>
              <a:t>Ομάδα:</a:t>
            </a:r>
            <a:r>
              <a:rPr lang="el-GR" sz="2200" dirty="0" smtClean="0">
                <a:solidFill>
                  <a:schemeClr val="tx1"/>
                </a:solidFill>
                <a:latin typeface="Arial" charset="0"/>
              </a:rPr>
              <a:t> </a:t>
            </a:r>
            <a:r>
              <a:rPr lang="en-US" sz="2200" b="1" dirty="0" smtClean="0">
                <a:solidFill>
                  <a:schemeClr val="tx1"/>
                </a:solidFill>
              </a:rPr>
              <a:t>Euklidis Youngsters</a:t>
            </a:r>
          </a:p>
          <a:p>
            <a:pPr eaLnBrk="1" hangingPunct="1">
              <a:defRPr/>
            </a:pPr>
            <a:r>
              <a:rPr lang="el-GR" sz="2200" dirty="0" smtClean="0">
                <a:solidFill>
                  <a:schemeClr val="tx1"/>
                </a:solidFill>
              </a:rPr>
              <a:t>Τάξη Β΄ ΓΕΝΙΚΟΥ ΛΥΚΕΙΟΥ ΝΙΓΡΙΤΑΣ</a:t>
            </a:r>
            <a:endParaRPr lang="el-GR" sz="2200" dirty="0" smtClean="0">
              <a:solidFill>
                <a:schemeClr val="tx1"/>
              </a:solidFill>
              <a:latin typeface="Arial" charset="0"/>
            </a:endParaRPr>
          </a:p>
          <a:p>
            <a:pPr eaLnBrk="1" hangingPunct="1">
              <a:defRPr/>
            </a:pPr>
            <a:r>
              <a:rPr lang="el-GR" sz="2200" dirty="0" smtClean="0">
                <a:solidFill>
                  <a:schemeClr val="tx1"/>
                </a:solidFill>
                <a:latin typeface="Arial" charset="0"/>
              </a:rPr>
              <a:t>Σχολικό Έτος 2012-13</a:t>
            </a:r>
            <a:r>
              <a:rPr lang="el-GR" sz="2200" dirty="0" smtClean="0">
                <a:solidFill>
                  <a:schemeClr val="tx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content-mcdn.ethnos.gr/filesystem/images/20091126/low/assets_LARGE_t_420_7295244.JPG"/>
          <p:cNvPicPr>
            <a:picLocks noChangeAspect="1" noChangeArrowheads="1"/>
          </p:cNvPicPr>
          <p:nvPr/>
        </p:nvPicPr>
        <p:blipFill>
          <a:blip r:embed="rId2" cstate="print"/>
          <a:srcRect/>
          <a:stretch>
            <a:fillRect/>
          </a:stretch>
        </p:blipFill>
        <p:spPr bwMode="auto">
          <a:xfrm>
            <a:off x="2695575" y="2543174"/>
            <a:ext cx="6448425" cy="4314826"/>
          </a:xfrm>
          <a:prstGeom prst="rect">
            <a:avLst/>
          </a:prstGeom>
          <a:solidFill>
            <a:srgbClr val="FFFFFF">
              <a:shade val="85000"/>
            </a:srgbClr>
          </a:solidFill>
          <a:ln w="88900" cap="sq">
            <a:noFill/>
            <a:miter lim="800000"/>
          </a:ln>
          <a:effectLst>
            <a:outerShdw blurRad="184150" dist="241300" dir="11520000" sx="110000" sy="110000" algn="ctr">
              <a:srgbClr val="000000">
                <a:alpha val="18000"/>
              </a:srgbClr>
            </a:outerShdw>
            <a:softEdge rad="127000"/>
          </a:effectLst>
        </p:spPr>
      </p:pic>
      <p:pic>
        <p:nvPicPr>
          <p:cNvPr id="10246" name="Picture 6" descr="http://4.bp.blogspot.com/-ar-Pap5HAFQ/T-gYs-XcWZI/AAAAAAAABPQ/Ext_ImIxTEY/s1600/%CE%91%CF%86%CF%81%CE%BF%CE%B4%CE%AF%CF%84%CE%B7+%CF%84%CE%B7%CF%82+%CE%9C%CE%AE%CE%BB%CE%BF%CF%85+.jpg"/>
          <p:cNvPicPr>
            <a:picLocks noChangeAspect="1" noChangeArrowheads="1"/>
          </p:cNvPicPr>
          <p:nvPr/>
        </p:nvPicPr>
        <p:blipFill>
          <a:blip r:embed="rId3" cstate="print"/>
          <a:srcRect/>
          <a:stretch>
            <a:fillRect/>
          </a:stretch>
        </p:blipFill>
        <p:spPr bwMode="auto">
          <a:xfrm>
            <a:off x="0" y="3797026"/>
            <a:ext cx="2290793" cy="3060974"/>
          </a:xfrm>
          <a:prstGeom prst="rect">
            <a:avLst/>
          </a:prstGeom>
          <a:solidFill>
            <a:srgbClr val="FFFFFF">
              <a:shade val="85000"/>
            </a:srgbClr>
          </a:solidFill>
          <a:ln w="88900" cap="sq">
            <a:noFill/>
            <a:miter lim="800000"/>
          </a:ln>
          <a:effectLst>
            <a:outerShdw blurRad="44450" dist="27940" dir="5400000" algn="ctr">
              <a:srgbClr val="000000">
                <a:alpha val="32000"/>
              </a:srgbClr>
            </a:outerShdw>
            <a:softEdge rad="317500"/>
          </a:effectLst>
          <a:scene3d>
            <a:camera prst="orthographicFront"/>
            <a:lightRig rig="morning" dir="t"/>
          </a:scene3d>
        </p:spPr>
      </p:pic>
      <p:pic>
        <p:nvPicPr>
          <p:cNvPr id="10244" name="Picture 4" descr="G:\projekt\zaxa penny\parhenonas.101[1].jpg"/>
          <p:cNvPicPr>
            <a:picLocks noChangeAspect="1" noChangeArrowheads="1"/>
          </p:cNvPicPr>
          <p:nvPr/>
        </p:nvPicPr>
        <p:blipFill>
          <a:blip r:embed="rId4" cstate="print"/>
          <a:srcRect/>
          <a:stretch>
            <a:fillRect/>
          </a:stretch>
        </p:blipFill>
        <p:spPr bwMode="auto">
          <a:xfrm>
            <a:off x="0" y="0"/>
            <a:ext cx="4354016" cy="1941379"/>
          </a:xfrm>
          <a:prstGeom prst="rect">
            <a:avLst/>
          </a:prstGeom>
          <a:solidFill>
            <a:srgbClr val="FFFFFF">
              <a:shade val="85000"/>
            </a:srgbClr>
          </a:solidFill>
          <a:ln w="88900" cap="sq">
            <a:noFill/>
            <a:miter lim="800000"/>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lightRig rig="balanced" dir="t">
              <a:rot lat="0" lon="0" rev="8700000"/>
            </a:lightRig>
          </a:scene3d>
          <a:sp3d>
            <a:bevelT w="190500" h="38100"/>
          </a:sp3d>
        </p:spPr>
      </p:pic>
      <p:pic>
        <p:nvPicPr>
          <p:cNvPr id="10252" name="Picture 12" descr="http://upload.wikimedia.org/wikipedia/commons/thumb/5/54/Theatre_of_Epidaurus_OLC.jpg/280px-Theatre_of_Epidaurus_OLC.jpg"/>
          <p:cNvPicPr>
            <a:picLocks noChangeAspect="1" noChangeArrowheads="1"/>
          </p:cNvPicPr>
          <p:nvPr/>
        </p:nvPicPr>
        <p:blipFill>
          <a:blip r:embed="rId5" cstate="print"/>
          <a:srcRect/>
          <a:stretch>
            <a:fillRect/>
          </a:stretch>
        </p:blipFill>
        <p:spPr bwMode="auto">
          <a:xfrm>
            <a:off x="6228184" y="0"/>
            <a:ext cx="2667000" cy="1781176"/>
          </a:xfrm>
          <a:prstGeom prst="rect">
            <a:avLst/>
          </a:prstGeom>
          <a:noFill/>
          <a:effectLst>
            <a:outerShdw blurRad="76200" dir="13500000" sy="23000" kx="1200000" algn="br" rotWithShape="0">
              <a:prstClr val="black">
                <a:alpha val="20000"/>
              </a:prstClr>
            </a:outerShdw>
            <a:softEdge rad="127000"/>
          </a:effectLst>
        </p:spPr>
      </p:pic>
      <p:graphicFrame>
        <p:nvGraphicFramePr>
          <p:cNvPr id="8" name="7 - Διάγραμμα"/>
          <p:cNvGraphicFramePr/>
          <p:nvPr/>
        </p:nvGraphicFramePr>
        <p:xfrm>
          <a:off x="179512" y="2708920"/>
          <a:ext cx="1872208" cy="6480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2.gstatic.com/images?q=tbn:ANd9GcTN8q7XknvxicimRoMFv6ptuCtV04TNtk61gGQOyqABVogYE82mFg"/>
          <p:cNvPicPr>
            <a:picLocks noChangeAspect="1" noChangeArrowheads="1"/>
          </p:cNvPicPr>
          <p:nvPr/>
        </p:nvPicPr>
        <p:blipFill>
          <a:blip r:embed="rId2" cstate="print"/>
          <a:srcRect/>
          <a:stretch>
            <a:fillRect/>
          </a:stretch>
        </p:blipFill>
        <p:spPr bwMode="auto">
          <a:xfrm>
            <a:off x="6706546" y="0"/>
            <a:ext cx="2437455" cy="2924944"/>
          </a:xfrm>
          <a:prstGeom prst="rect">
            <a:avLst/>
          </a:prstGeom>
          <a:noFill/>
        </p:spPr>
      </p:pic>
      <p:sp>
        <p:nvSpPr>
          <p:cNvPr id="2" name="1 - Τίτλος"/>
          <p:cNvSpPr>
            <a:spLocks noGrp="1"/>
          </p:cNvSpPr>
          <p:nvPr>
            <p:ph type="title"/>
          </p:nvPr>
        </p:nvSpPr>
        <p:spPr>
          <a:xfrm>
            <a:off x="457200" y="274638"/>
            <a:ext cx="7355160" cy="1143000"/>
          </a:xfrm>
        </p:spPr>
        <p:txBody>
          <a:bodyPr/>
          <a:lstStyle/>
          <a:p>
            <a:pPr algn="l"/>
            <a:r>
              <a:rPr lang="el-GR" dirty="0" smtClean="0"/>
              <a:t>ΑΝΑΛΟΓΙΕΣ…</a:t>
            </a:r>
            <a:endParaRPr lang="el-GR" dirty="0"/>
          </a:p>
        </p:txBody>
      </p:sp>
      <p:sp>
        <p:nvSpPr>
          <p:cNvPr id="3" name="2 - Θέση περιεχομένου"/>
          <p:cNvSpPr>
            <a:spLocks noGrp="1"/>
          </p:cNvSpPr>
          <p:nvPr>
            <p:ph sz="half" idx="1"/>
          </p:nvPr>
        </p:nvSpPr>
        <p:spPr>
          <a:xfrm>
            <a:off x="0" y="1772816"/>
            <a:ext cx="3419872" cy="4896544"/>
          </a:xfrm>
        </p:spPr>
        <p:txBody>
          <a:bodyPr>
            <a:normAutofit lnSpcReduction="10000"/>
          </a:bodyPr>
          <a:lstStyle/>
          <a:p>
            <a:pPr>
              <a:buNone/>
            </a:pPr>
            <a:r>
              <a:rPr lang="el-GR" sz="1800" b="1" dirty="0" smtClean="0"/>
              <a:t>      Η θεωρία των αναλογιών</a:t>
            </a:r>
          </a:p>
          <a:p>
            <a:pPr>
              <a:buNone/>
            </a:pPr>
            <a:r>
              <a:rPr lang="el-GR" sz="1800" b="1" dirty="0" smtClean="0"/>
              <a:t>      είναι η βάση της. </a:t>
            </a:r>
          </a:p>
          <a:p>
            <a:pPr>
              <a:buNone/>
            </a:pPr>
            <a:r>
              <a:rPr lang="el-GR" sz="1800" dirty="0" smtClean="0"/>
              <a:t>     Ο Πυθαγόρας έδωσε ένα ειδικό ενδιαφέρον και προσοχή στη χρυσή τομή κάνοντας το πεντάγωνο σύμβολο της </a:t>
            </a:r>
            <a:r>
              <a:rPr lang="el-GR" sz="1800" dirty="0" smtClean="0"/>
              <a:t>σχολής</a:t>
            </a:r>
            <a:r>
              <a:rPr lang="el-GR" sz="1800" dirty="0" smtClean="0"/>
              <a:t> του.</a:t>
            </a:r>
          </a:p>
          <a:p>
            <a:pPr>
              <a:buNone/>
            </a:pPr>
            <a:r>
              <a:rPr lang="el-GR" sz="1800" dirty="0" smtClean="0"/>
              <a:t>     Όχι </a:t>
            </a:r>
            <a:r>
              <a:rPr lang="el-GR" sz="1800" dirty="0" smtClean="0"/>
              <a:t>μόνο</a:t>
            </a:r>
            <a:r>
              <a:rPr lang="el-GR" sz="1800" dirty="0" smtClean="0"/>
              <a:t> οι </a:t>
            </a:r>
            <a:r>
              <a:rPr lang="el-GR" sz="1800" dirty="0" smtClean="0"/>
              <a:t>αρχαίοι</a:t>
            </a:r>
            <a:r>
              <a:rPr lang="el-GR" sz="1800" dirty="0" smtClean="0"/>
              <a:t> </a:t>
            </a:r>
            <a:r>
              <a:rPr lang="el-GR" sz="1800" dirty="0" smtClean="0"/>
              <a:t>φιλόσοφοι</a:t>
            </a:r>
            <a:r>
              <a:rPr lang="el-GR" sz="1800" dirty="0" smtClean="0"/>
              <a:t> στην </a:t>
            </a:r>
            <a:r>
              <a:rPr lang="el-GR" sz="1800" dirty="0" smtClean="0"/>
              <a:t>αρχαία</a:t>
            </a:r>
            <a:r>
              <a:rPr lang="el-GR" sz="1800" dirty="0" smtClean="0"/>
              <a:t> </a:t>
            </a:r>
            <a:r>
              <a:rPr lang="el-GR" sz="1800" dirty="0" smtClean="0"/>
              <a:t>Ελλάδα</a:t>
            </a:r>
            <a:r>
              <a:rPr lang="el-GR" sz="1800" dirty="0" smtClean="0"/>
              <a:t> </a:t>
            </a:r>
            <a:r>
              <a:rPr lang="el-GR" sz="1800" dirty="0" smtClean="0"/>
              <a:t>αλλά</a:t>
            </a:r>
            <a:r>
              <a:rPr lang="el-GR" sz="1800" dirty="0" smtClean="0"/>
              <a:t> επίσης και </a:t>
            </a:r>
            <a:r>
              <a:rPr lang="el-GR" sz="1800" dirty="0" smtClean="0"/>
              <a:t>πολλοί</a:t>
            </a:r>
            <a:r>
              <a:rPr lang="el-GR" sz="1800" dirty="0" smtClean="0"/>
              <a:t> </a:t>
            </a:r>
            <a:r>
              <a:rPr lang="el-GR" sz="1800" dirty="0" smtClean="0"/>
              <a:t>Έλληνες</a:t>
            </a:r>
            <a:r>
              <a:rPr lang="el-GR" sz="1800" dirty="0" smtClean="0"/>
              <a:t> </a:t>
            </a:r>
            <a:r>
              <a:rPr lang="el-GR" sz="1800" dirty="0" smtClean="0"/>
              <a:t>καλλιτέχνες</a:t>
            </a:r>
            <a:r>
              <a:rPr lang="el-GR" sz="1800" dirty="0" smtClean="0"/>
              <a:t> και </a:t>
            </a:r>
            <a:r>
              <a:rPr lang="el-GR" sz="1800" dirty="0" smtClean="0"/>
              <a:t>αρχιτέκτονες</a:t>
            </a:r>
            <a:r>
              <a:rPr lang="el-GR" sz="1800" dirty="0" smtClean="0"/>
              <a:t> </a:t>
            </a:r>
            <a:r>
              <a:rPr lang="el-GR" sz="1800" dirty="0" smtClean="0"/>
              <a:t>έδωσαν</a:t>
            </a:r>
            <a:r>
              <a:rPr lang="el-GR" sz="1800" dirty="0" smtClean="0"/>
              <a:t> </a:t>
            </a:r>
            <a:r>
              <a:rPr lang="el-GR" sz="1800" dirty="0" smtClean="0"/>
              <a:t>τεράστια</a:t>
            </a:r>
            <a:r>
              <a:rPr lang="el-GR" sz="1800" dirty="0" smtClean="0"/>
              <a:t> </a:t>
            </a:r>
            <a:r>
              <a:rPr lang="el-GR" sz="1800" dirty="0" smtClean="0"/>
              <a:t>προσοχή</a:t>
            </a:r>
            <a:r>
              <a:rPr lang="el-GR" sz="1800" dirty="0" smtClean="0"/>
              <a:t> στο </a:t>
            </a:r>
            <a:r>
              <a:rPr lang="el-GR" sz="1800" dirty="0" smtClean="0"/>
              <a:t>επίτευγμα</a:t>
            </a:r>
            <a:r>
              <a:rPr lang="el-GR" sz="1800" dirty="0" smtClean="0"/>
              <a:t> της </a:t>
            </a:r>
            <a:r>
              <a:rPr lang="el-GR" sz="1800" dirty="0" smtClean="0"/>
              <a:t>αναλογίας</a:t>
            </a:r>
            <a:r>
              <a:rPr lang="el-GR" sz="1800" dirty="0" smtClean="0"/>
              <a:t>. </a:t>
            </a:r>
            <a:r>
              <a:rPr lang="el-GR" sz="1800" dirty="0" smtClean="0"/>
              <a:t>Αυτό</a:t>
            </a:r>
            <a:r>
              <a:rPr lang="el-GR" sz="1800" dirty="0" smtClean="0"/>
              <a:t> </a:t>
            </a:r>
            <a:r>
              <a:rPr lang="el-GR" sz="1800" dirty="0" smtClean="0"/>
              <a:t>αποδεικνύεται</a:t>
            </a:r>
            <a:r>
              <a:rPr lang="el-GR" sz="1800" dirty="0" smtClean="0"/>
              <a:t> </a:t>
            </a:r>
            <a:r>
              <a:rPr lang="el-GR" sz="1800" dirty="0" smtClean="0"/>
              <a:t>από</a:t>
            </a:r>
            <a:r>
              <a:rPr lang="el-GR" sz="1800" dirty="0" smtClean="0"/>
              <a:t> την </a:t>
            </a:r>
            <a:r>
              <a:rPr lang="el-GR" sz="1800" dirty="0" smtClean="0"/>
              <a:t>ανάλυση</a:t>
            </a:r>
            <a:r>
              <a:rPr lang="el-GR" sz="1800" dirty="0" smtClean="0"/>
              <a:t> </a:t>
            </a:r>
            <a:r>
              <a:rPr lang="el-GR" sz="1800" dirty="0" smtClean="0"/>
              <a:t>αρχιτεκτονικών</a:t>
            </a:r>
            <a:r>
              <a:rPr lang="el-GR" sz="1800" dirty="0" smtClean="0"/>
              <a:t> </a:t>
            </a:r>
            <a:r>
              <a:rPr lang="el-GR" sz="1800" dirty="0" smtClean="0"/>
              <a:t>μνημείων</a:t>
            </a:r>
            <a:r>
              <a:rPr lang="el-GR" sz="1800" b="1" dirty="0" smtClean="0"/>
              <a:t>.</a:t>
            </a:r>
            <a:endParaRPr lang="el-GR" sz="1800" dirty="0"/>
          </a:p>
        </p:txBody>
      </p:sp>
      <p:sp>
        <p:nvSpPr>
          <p:cNvPr id="4" name="3 - Θέση περιεχομένου"/>
          <p:cNvSpPr>
            <a:spLocks noGrp="1"/>
          </p:cNvSpPr>
          <p:nvPr>
            <p:ph sz="half" idx="2"/>
          </p:nvPr>
        </p:nvSpPr>
        <p:spPr>
          <a:xfrm>
            <a:off x="3131840" y="1772816"/>
            <a:ext cx="3606552" cy="4597971"/>
          </a:xfrm>
        </p:spPr>
        <p:txBody>
          <a:bodyPr>
            <a:normAutofit lnSpcReduction="10000"/>
          </a:bodyPr>
          <a:lstStyle/>
          <a:p>
            <a:pPr eaLnBrk="1" hangingPunct="1">
              <a:buNone/>
            </a:pPr>
            <a:r>
              <a:rPr lang="el-GR" sz="1800" b="1" dirty="0" smtClean="0"/>
              <a:t>     Ο </a:t>
            </a:r>
            <a:r>
              <a:rPr lang="el-GR" sz="1800" b="1" dirty="0" smtClean="0"/>
              <a:t>Παρθενώνας</a:t>
            </a:r>
            <a:r>
              <a:rPr lang="el-GR" sz="1800" b="1" dirty="0" smtClean="0"/>
              <a:t>, ο «Κανών» του </a:t>
            </a:r>
            <a:r>
              <a:rPr lang="el-GR" sz="1800" b="1" dirty="0" smtClean="0"/>
              <a:t>Πολυκλέτη</a:t>
            </a:r>
            <a:r>
              <a:rPr lang="el-GR" sz="1800" b="1" dirty="0" smtClean="0"/>
              <a:t> και η «</a:t>
            </a:r>
            <a:r>
              <a:rPr lang="el-GR" sz="1800" b="1" dirty="0" smtClean="0"/>
              <a:t>Αφροδίτη</a:t>
            </a:r>
            <a:r>
              <a:rPr lang="el-GR" sz="1800" b="1" dirty="0" smtClean="0"/>
              <a:t>» του </a:t>
            </a:r>
            <a:r>
              <a:rPr lang="el-GR" sz="1800" b="1" dirty="0" smtClean="0"/>
              <a:t>Πραξιτέλη</a:t>
            </a:r>
            <a:r>
              <a:rPr lang="el-GR" sz="1800" b="1" dirty="0" smtClean="0"/>
              <a:t>, το </a:t>
            </a:r>
            <a:r>
              <a:rPr lang="el-GR" sz="1800" b="1" dirty="0" smtClean="0"/>
              <a:t>τέλειο</a:t>
            </a:r>
            <a:r>
              <a:rPr lang="el-GR" sz="1800" b="1" dirty="0" smtClean="0"/>
              <a:t> </a:t>
            </a:r>
            <a:r>
              <a:rPr lang="el-GR" sz="1800" b="1" dirty="0" smtClean="0"/>
              <a:t>ελληνικό</a:t>
            </a:r>
            <a:r>
              <a:rPr lang="el-GR" sz="1800" b="1" dirty="0" smtClean="0"/>
              <a:t> </a:t>
            </a:r>
            <a:r>
              <a:rPr lang="el-GR" sz="1800" b="1" dirty="0" smtClean="0"/>
              <a:t>θέατρο</a:t>
            </a:r>
            <a:r>
              <a:rPr lang="el-GR" sz="1800" b="1" dirty="0" smtClean="0"/>
              <a:t> της Επιδαύρου και το αρχαίο θέατρο του Διονύσου στην  Αθήνα. </a:t>
            </a:r>
            <a:r>
              <a:rPr lang="el-GR" sz="1800" dirty="0" smtClean="0"/>
              <a:t>Οι </a:t>
            </a:r>
            <a:r>
              <a:rPr lang="el-GR" sz="1800" dirty="0" smtClean="0"/>
              <a:t>αναλογίες</a:t>
            </a:r>
            <a:r>
              <a:rPr lang="el-GR" sz="1800" dirty="0" smtClean="0"/>
              <a:t> στην </a:t>
            </a:r>
            <a:r>
              <a:rPr lang="el-GR" sz="1800" dirty="0" smtClean="0"/>
              <a:t>τέχνη</a:t>
            </a:r>
            <a:r>
              <a:rPr lang="el-GR" sz="1800" dirty="0" smtClean="0"/>
              <a:t> </a:t>
            </a:r>
            <a:r>
              <a:rPr lang="el-GR" sz="1800" dirty="0" smtClean="0"/>
              <a:t>μπορούν</a:t>
            </a:r>
            <a:r>
              <a:rPr lang="el-GR" sz="1800" dirty="0" smtClean="0"/>
              <a:t> να </a:t>
            </a:r>
            <a:r>
              <a:rPr lang="el-GR" sz="1800" dirty="0" smtClean="0"/>
              <a:t>χρησιμοποιηθούν</a:t>
            </a:r>
            <a:r>
              <a:rPr lang="el-GR" sz="1800" dirty="0" smtClean="0"/>
              <a:t> ως </a:t>
            </a:r>
            <a:r>
              <a:rPr lang="el-GR" sz="1800" dirty="0" smtClean="0"/>
              <a:t>ένα</a:t>
            </a:r>
            <a:r>
              <a:rPr lang="el-GR" sz="1800" dirty="0" smtClean="0"/>
              <a:t> </a:t>
            </a:r>
            <a:r>
              <a:rPr lang="el-GR" sz="1800" dirty="0" smtClean="0"/>
              <a:t>σύνθετο</a:t>
            </a:r>
            <a:r>
              <a:rPr lang="el-GR" sz="1800" dirty="0" smtClean="0"/>
              <a:t> </a:t>
            </a:r>
            <a:r>
              <a:rPr lang="el-GR" sz="1800" dirty="0" smtClean="0"/>
              <a:t>εργαλείο</a:t>
            </a:r>
            <a:r>
              <a:rPr lang="el-GR" sz="1800" dirty="0" smtClean="0"/>
              <a:t> για </a:t>
            </a:r>
            <a:r>
              <a:rPr lang="el-GR" sz="1800" dirty="0" smtClean="0"/>
              <a:t>κριτική</a:t>
            </a:r>
            <a:r>
              <a:rPr lang="el-GR" sz="1800" dirty="0" smtClean="0"/>
              <a:t> </a:t>
            </a:r>
            <a:r>
              <a:rPr lang="el-GR" sz="1800" dirty="0" smtClean="0"/>
              <a:t>ανάλυση</a:t>
            </a:r>
            <a:r>
              <a:rPr lang="el-GR" sz="1800" dirty="0" smtClean="0"/>
              <a:t> και θεωρία.</a:t>
            </a:r>
          </a:p>
          <a:p>
            <a:pPr eaLnBrk="1" hangingPunct="1">
              <a:buNone/>
            </a:pPr>
            <a:r>
              <a:rPr lang="el-GR" sz="1800" dirty="0" smtClean="0"/>
              <a:t>     </a:t>
            </a:r>
            <a:r>
              <a:rPr lang="el-GR" sz="1800" dirty="0" smtClean="0"/>
              <a:t>Μιλώντας</a:t>
            </a:r>
            <a:r>
              <a:rPr lang="el-GR" sz="1800" dirty="0" smtClean="0"/>
              <a:t> </a:t>
            </a:r>
            <a:r>
              <a:rPr lang="el-GR" sz="1800" dirty="0" smtClean="0"/>
              <a:t>τεχνικά</a:t>
            </a:r>
            <a:r>
              <a:rPr lang="el-GR" sz="1800" b="1" dirty="0" smtClean="0"/>
              <a:t>, η </a:t>
            </a:r>
            <a:r>
              <a:rPr lang="el-GR" sz="1800" b="1" dirty="0" smtClean="0"/>
              <a:t>αναλογία</a:t>
            </a:r>
            <a:r>
              <a:rPr lang="el-GR" sz="1800" b="1" dirty="0" smtClean="0"/>
              <a:t> είναι η </a:t>
            </a:r>
            <a:r>
              <a:rPr lang="el-GR" sz="1800" b="1" dirty="0" smtClean="0"/>
              <a:t>ισότητα</a:t>
            </a:r>
            <a:r>
              <a:rPr lang="el-GR" sz="1800" b="1" dirty="0" smtClean="0"/>
              <a:t> </a:t>
            </a:r>
            <a:r>
              <a:rPr lang="el-GR" sz="1800" b="1" dirty="0" smtClean="0"/>
              <a:t>δύο</a:t>
            </a:r>
            <a:r>
              <a:rPr lang="el-GR" sz="1800" b="1" dirty="0" smtClean="0"/>
              <a:t> </a:t>
            </a:r>
            <a:r>
              <a:rPr lang="el-GR" sz="1800" b="1" dirty="0" smtClean="0"/>
              <a:t>λόγων</a:t>
            </a:r>
            <a:r>
              <a:rPr lang="el-GR" sz="1800" b="1" dirty="0" smtClean="0"/>
              <a:t>.</a:t>
            </a:r>
            <a:r>
              <a:rPr lang="el-GR" sz="1800" dirty="0" smtClean="0"/>
              <a:t> Αυτό είναι ισοδύναμο σε </a:t>
            </a:r>
            <a:r>
              <a:rPr lang="el-GR" sz="1800" dirty="0" smtClean="0"/>
              <a:t>συγκεκριμένα</a:t>
            </a:r>
            <a:r>
              <a:rPr lang="el-GR" sz="1800" dirty="0" smtClean="0"/>
              <a:t> και γνωστά γεωμετρικά </a:t>
            </a:r>
            <a:r>
              <a:rPr lang="el-GR" sz="1800" dirty="0" smtClean="0"/>
              <a:t>διαγράμματα.</a:t>
            </a:r>
            <a:endParaRPr lang="el-G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188" y="260350"/>
            <a:ext cx="7772400" cy="2232025"/>
          </a:xfrm>
        </p:spPr>
        <p:txBody>
          <a:bodyPr rtlCol="0">
            <a:normAutofit fontScale="90000"/>
          </a:bodyPr>
          <a:lstStyle/>
          <a:p>
            <a:pPr eaLnBrk="1" fontAlgn="auto" hangingPunct="1">
              <a:spcAft>
                <a:spcPts val="0"/>
              </a:spcAft>
              <a:defRPr/>
            </a:pPr>
            <a:r>
              <a:rPr lang="el-GR" sz="2800" dirty="0" smtClean="0"/>
              <a:t>4</a:t>
            </a:r>
            <a:r>
              <a:rPr lang="el-GR" sz="2800" baseline="30000" dirty="0" smtClean="0"/>
              <a:t>ο</a:t>
            </a:r>
            <a:r>
              <a:rPr lang="el-GR" sz="2800" dirty="0" smtClean="0"/>
              <a:t> Κεφάλαιο</a:t>
            </a:r>
            <a:br>
              <a:rPr lang="el-GR" sz="2800" dirty="0" smtClean="0"/>
            </a:br>
            <a:r>
              <a:rPr lang="el-GR" sz="2800" dirty="0" smtClean="0"/>
              <a:t/>
            </a:r>
            <a:br>
              <a:rPr lang="el-GR" sz="2800" dirty="0" smtClean="0"/>
            </a:br>
            <a:r>
              <a:rPr lang="el-GR" sz="2800" dirty="0" smtClean="0"/>
              <a:t>Πολύεδρα</a:t>
            </a:r>
            <a:br>
              <a:rPr lang="el-GR" sz="2800" dirty="0" smtClean="0"/>
            </a:br>
            <a:r>
              <a:rPr lang="el-GR" sz="2800" dirty="0" smtClean="0"/>
              <a:t>Η εμφάνισή τους στη Τέχνη </a:t>
            </a:r>
            <a:br>
              <a:rPr lang="el-GR" sz="2800" dirty="0" smtClean="0"/>
            </a:br>
            <a:r>
              <a:rPr lang="el-GR" sz="2800" dirty="0" smtClean="0"/>
              <a:t>και την Αρχιτεκτονική</a:t>
            </a:r>
            <a:br>
              <a:rPr lang="el-GR" sz="2800" dirty="0" smtClean="0"/>
            </a:br>
            <a:endParaRPr lang="el-GR" sz="2800" dirty="0" smtClean="0"/>
          </a:p>
        </p:txBody>
      </p:sp>
      <p:sp>
        <p:nvSpPr>
          <p:cNvPr id="11267" name="2 - Υπότιτλος"/>
          <p:cNvSpPr>
            <a:spLocks noGrp="1"/>
          </p:cNvSpPr>
          <p:nvPr>
            <p:ph type="subTitle" idx="1"/>
          </p:nvPr>
        </p:nvSpPr>
        <p:spPr>
          <a:xfrm>
            <a:off x="611188" y="2205038"/>
            <a:ext cx="7737475" cy="4370387"/>
          </a:xfrm>
        </p:spPr>
        <p:txBody>
          <a:bodyPr/>
          <a:lstStyle/>
          <a:p>
            <a:pPr algn="l" eaLnBrk="1" hangingPunct="1"/>
            <a:r>
              <a:rPr lang="el-GR" sz="1800" b="1" dirty="0" smtClean="0">
                <a:solidFill>
                  <a:schemeClr val="tx1"/>
                </a:solidFill>
              </a:rPr>
              <a:t>Πολύεδρο</a:t>
            </a:r>
            <a:r>
              <a:rPr lang="el-GR" sz="1800" dirty="0" smtClean="0">
                <a:solidFill>
                  <a:schemeClr val="tx1"/>
                </a:solidFill>
              </a:rPr>
              <a:t> είναι ένα στερεό που οριοθετείται από επίπεδα πολύγωνα. Ένα κανονικό πολύεδρο είναι αυτό που όλες οι πλευρές του είναι κανονικά πολύγωνα. Μόνο 5 κανονικά στερεά είναι πιθανά, ο κύβος, το τετράεδρο, το οκτάεδρο, το δωδεκάεδρο και το εικοσάεδρο. Στα πολύεδρα ανήκουν και τα </a:t>
            </a:r>
            <a:r>
              <a:rPr lang="el-GR" sz="1800" b="1" dirty="0" smtClean="0">
                <a:solidFill>
                  <a:schemeClr val="tx1"/>
                </a:solidFill>
              </a:rPr>
              <a:t>πλατωνικά στερεά.</a:t>
            </a:r>
          </a:p>
          <a:p>
            <a:pPr algn="l" eaLnBrk="1" hangingPunct="1"/>
            <a:r>
              <a:rPr lang="el-GR" sz="1800" b="1" i="1" dirty="0" smtClean="0">
                <a:solidFill>
                  <a:schemeClr val="tx1"/>
                </a:solidFill>
              </a:rPr>
              <a:t>Πολύεδρα στην τέχνη και την αρχιτεκτονική:</a:t>
            </a:r>
          </a:p>
          <a:p>
            <a:pPr algn="l" eaLnBrk="1" hangingPunct="1"/>
            <a:r>
              <a:rPr lang="el-GR" sz="1800" b="1" dirty="0" smtClean="0">
                <a:solidFill>
                  <a:schemeClr val="tx1"/>
                </a:solidFill>
              </a:rPr>
              <a:t>                                                                         </a:t>
            </a:r>
            <a:r>
              <a:rPr lang="el-GR" sz="1800" dirty="0" smtClean="0">
                <a:solidFill>
                  <a:schemeClr val="tx1"/>
                </a:solidFill>
              </a:rPr>
              <a:t>Οι Αιγύπτιοι</a:t>
            </a:r>
          </a:p>
          <a:p>
            <a:pPr algn="l" eaLnBrk="1" hangingPunct="1"/>
            <a:r>
              <a:rPr lang="el-GR" sz="1800" dirty="0" smtClean="0">
                <a:solidFill>
                  <a:schemeClr val="tx1"/>
                </a:solidFill>
              </a:rPr>
              <a:t>                                                                             ήξεραν το τετράεδρο,</a:t>
            </a:r>
          </a:p>
          <a:p>
            <a:pPr algn="l" eaLnBrk="1" hangingPunct="1"/>
            <a:r>
              <a:rPr lang="el-GR" sz="1800" dirty="0" smtClean="0">
                <a:solidFill>
                  <a:schemeClr val="tx1"/>
                </a:solidFill>
              </a:rPr>
              <a:t>                                                                             το οκτάεδρο,</a:t>
            </a:r>
          </a:p>
          <a:p>
            <a:pPr algn="l" eaLnBrk="1" hangingPunct="1"/>
            <a:r>
              <a:rPr lang="el-GR" sz="1800" dirty="0" smtClean="0">
                <a:solidFill>
                  <a:schemeClr val="tx1"/>
                </a:solidFill>
              </a:rPr>
              <a:t>                                                                             και τον κύβο.</a:t>
            </a:r>
          </a:p>
        </p:txBody>
      </p:sp>
      <p:pic>
        <p:nvPicPr>
          <p:cNvPr id="11268" name="Picture 2"/>
          <p:cNvPicPr>
            <a:picLocks noChangeAspect="1" noChangeArrowheads="1"/>
          </p:cNvPicPr>
          <p:nvPr/>
        </p:nvPicPr>
        <p:blipFill>
          <a:blip r:embed="rId2" cstate="print"/>
          <a:srcRect/>
          <a:stretch>
            <a:fillRect/>
          </a:stretch>
        </p:blipFill>
        <p:spPr bwMode="auto">
          <a:xfrm>
            <a:off x="684213" y="4005263"/>
            <a:ext cx="390525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5652120" y="908720"/>
            <a:ext cx="3251200" cy="4103861"/>
          </a:xfrm>
        </p:spPr>
        <p:txBody>
          <a:bodyPr>
            <a:normAutofit/>
          </a:bodyPr>
          <a:lstStyle/>
          <a:p>
            <a:pPr algn="ctr" eaLnBrk="1" hangingPunct="1"/>
            <a:r>
              <a:rPr lang="el-GR" sz="1800" dirty="0" smtClean="0"/>
              <a:t>O </a:t>
            </a:r>
            <a:r>
              <a:rPr lang="el-GR" sz="1800" dirty="0" smtClean="0"/>
              <a:t>Albert</a:t>
            </a:r>
            <a:r>
              <a:rPr lang="el-GR" sz="1800" dirty="0" smtClean="0"/>
              <a:t> </a:t>
            </a:r>
            <a:r>
              <a:rPr lang="el-GR" sz="1800" dirty="0" smtClean="0"/>
              <a:t>Durer</a:t>
            </a:r>
            <a:r>
              <a:rPr lang="el-GR" sz="1800" dirty="0" smtClean="0"/>
              <a:t> (1471‐1528) </a:t>
            </a:r>
            <a:r>
              <a:rPr lang="el-GR" sz="1800" dirty="0" smtClean="0"/>
              <a:t>είχε</a:t>
            </a:r>
            <a:r>
              <a:rPr lang="el-GR" sz="1800" dirty="0" smtClean="0"/>
              <a:t> </a:t>
            </a:r>
            <a:r>
              <a:rPr lang="el-GR" sz="1800" dirty="0" smtClean="0"/>
              <a:t>ένα</a:t>
            </a:r>
            <a:r>
              <a:rPr lang="el-GR" sz="1800" dirty="0" smtClean="0"/>
              <a:t> </a:t>
            </a:r>
            <a:r>
              <a:rPr lang="el-GR" sz="1800" dirty="0" smtClean="0"/>
              <a:t>ειδικό</a:t>
            </a:r>
            <a:r>
              <a:rPr lang="el-GR" sz="1800" dirty="0" smtClean="0"/>
              <a:t> </a:t>
            </a:r>
            <a:r>
              <a:rPr lang="el-GR" sz="1800" dirty="0" smtClean="0"/>
              <a:t>ενδιαφέρον</a:t>
            </a:r>
            <a:r>
              <a:rPr lang="el-GR" sz="1800" dirty="0" smtClean="0"/>
              <a:t> για την</a:t>
            </a:r>
            <a:br>
              <a:rPr lang="el-GR" sz="1800" dirty="0" smtClean="0"/>
            </a:br>
            <a:r>
              <a:rPr lang="el-GR" sz="1800" dirty="0" smtClean="0"/>
              <a:t>γεωμετρία. </a:t>
            </a:r>
            <a:r>
              <a:rPr lang="el-GR" sz="1800" dirty="0" smtClean="0"/>
              <a:t>Αυτό</a:t>
            </a:r>
            <a:r>
              <a:rPr lang="el-GR" sz="1800" dirty="0" smtClean="0"/>
              <a:t> το </a:t>
            </a:r>
            <a:r>
              <a:rPr lang="el-GR" sz="1800" dirty="0" smtClean="0"/>
              <a:t>φημισμένο</a:t>
            </a:r>
            <a:r>
              <a:rPr lang="el-GR" sz="1800" dirty="0" smtClean="0"/>
              <a:t> </a:t>
            </a:r>
            <a:r>
              <a:rPr lang="el-GR" sz="1800" dirty="0" smtClean="0"/>
              <a:t>έργο</a:t>
            </a:r>
            <a:r>
              <a:rPr lang="el-GR" sz="1800" dirty="0" smtClean="0"/>
              <a:t> του «</a:t>
            </a:r>
            <a:r>
              <a:rPr lang="el-GR" sz="1800" dirty="0" smtClean="0"/>
              <a:t>Μελαγχολία</a:t>
            </a:r>
            <a:r>
              <a:rPr lang="el-GR" sz="1800" dirty="0" smtClean="0"/>
              <a:t>» </a:t>
            </a:r>
            <a:r>
              <a:rPr lang="el-GR" sz="1800" dirty="0" smtClean="0"/>
              <a:t>δείχνει</a:t>
            </a:r>
            <a:r>
              <a:rPr lang="el-GR" sz="1800" dirty="0" smtClean="0"/>
              <a:t> </a:t>
            </a:r>
            <a:r>
              <a:rPr lang="el-GR" sz="1800" dirty="0" smtClean="0"/>
              <a:t>ένα</a:t>
            </a:r>
            <a:r>
              <a:rPr lang="el-GR" sz="1800" dirty="0" smtClean="0"/>
              <a:t/>
            </a:r>
            <a:br>
              <a:rPr lang="el-GR" sz="1800" dirty="0" smtClean="0"/>
            </a:br>
            <a:r>
              <a:rPr lang="el-GR" sz="1800" dirty="0" smtClean="0"/>
              <a:t>μη </a:t>
            </a:r>
            <a:r>
              <a:rPr lang="el-GR" sz="1800" dirty="0" smtClean="0"/>
              <a:t>κανονικό</a:t>
            </a:r>
            <a:r>
              <a:rPr lang="el-GR" sz="1800" dirty="0" smtClean="0"/>
              <a:t> </a:t>
            </a:r>
            <a:r>
              <a:rPr lang="el-GR" sz="1800" dirty="0" smtClean="0"/>
              <a:t>πολύεδρο</a:t>
            </a:r>
            <a:r>
              <a:rPr lang="el-GR" sz="1800" dirty="0" smtClean="0"/>
              <a:t>, </a:t>
            </a:r>
            <a:r>
              <a:rPr lang="el-GR" sz="1800" dirty="0" smtClean="0"/>
              <a:t>όπως</a:t>
            </a:r>
            <a:r>
              <a:rPr lang="el-GR" sz="1800" dirty="0" smtClean="0"/>
              <a:t> επίσης και μια </a:t>
            </a:r>
            <a:r>
              <a:rPr lang="el-GR" sz="1800" dirty="0" smtClean="0"/>
              <a:t>σφαίρα</a:t>
            </a:r>
            <a:r>
              <a:rPr lang="el-GR" sz="1800" dirty="0" smtClean="0"/>
              <a:t>, </a:t>
            </a:r>
            <a:r>
              <a:rPr lang="el-GR" sz="1800" dirty="0" smtClean="0"/>
              <a:t>ένα</a:t>
            </a:r>
            <a:r>
              <a:rPr lang="el-GR" sz="1800" dirty="0" smtClean="0"/>
              <a:t> </a:t>
            </a:r>
            <a:r>
              <a:rPr lang="el-GR" sz="1800" dirty="0" smtClean="0"/>
              <a:t>μαγικό</a:t>
            </a:r>
            <a:r>
              <a:rPr lang="el-GR" sz="1800" dirty="0" smtClean="0"/>
              <a:t/>
            </a:r>
            <a:br>
              <a:rPr lang="el-GR" sz="1800" dirty="0" smtClean="0"/>
            </a:br>
            <a:r>
              <a:rPr lang="el-GR" sz="1800" dirty="0" smtClean="0"/>
              <a:t>τετράγωνο</a:t>
            </a:r>
            <a:r>
              <a:rPr lang="el-GR" sz="1800" dirty="0" smtClean="0"/>
              <a:t> και </a:t>
            </a:r>
            <a:r>
              <a:rPr lang="el-GR" sz="1800" dirty="0" smtClean="0"/>
              <a:t>διαβήτη</a:t>
            </a:r>
            <a:r>
              <a:rPr lang="el-GR" sz="1800" dirty="0" smtClean="0"/>
              <a:t>. </a:t>
            </a:r>
            <a:r>
              <a:rPr lang="el-GR" sz="1800" dirty="0" smtClean="0"/>
              <a:t>Μελετητές</a:t>
            </a:r>
            <a:r>
              <a:rPr lang="el-GR" sz="1800" dirty="0" smtClean="0"/>
              <a:t> έχουν πει </a:t>
            </a:r>
            <a:r>
              <a:rPr lang="el-GR" sz="1800" dirty="0" smtClean="0"/>
              <a:t>ότι</a:t>
            </a:r>
            <a:r>
              <a:rPr lang="el-GR" sz="1800" dirty="0" smtClean="0"/>
              <a:t> </a:t>
            </a:r>
            <a:r>
              <a:rPr lang="el-GR" sz="1800" dirty="0" smtClean="0"/>
              <a:t>αυτό</a:t>
            </a:r>
            <a:r>
              <a:rPr lang="el-GR" sz="1800" dirty="0" smtClean="0"/>
              <a:t> το </a:t>
            </a:r>
            <a:r>
              <a:rPr lang="el-GR" sz="1800" dirty="0" smtClean="0"/>
              <a:t>πολύεδρο</a:t>
            </a:r>
            <a:r>
              <a:rPr lang="el-GR" sz="1800" dirty="0" smtClean="0"/>
              <a:t/>
            </a:r>
            <a:br>
              <a:rPr lang="el-GR" sz="1800" dirty="0" smtClean="0"/>
            </a:br>
            <a:r>
              <a:rPr lang="el-GR" sz="1800" dirty="0" smtClean="0"/>
              <a:t>είναι στην </a:t>
            </a:r>
            <a:r>
              <a:rPr lang="el-GR" sz="1800" dirty="0" smtClean="0"/>
              <a:t>ουσία</a:t>
            </a:r>
            <a:r>
              <a:rPr lang="el-GR" sz="1800" dirty="0" smtClean="0"/>
              <a:t> </a:t>
            </a:r>
            <a:r>
              <a:rPr lang="el-GR" sz="1800" dirty="0" smtClean="0"/>
              <a:t>ένας</a:t>
            </a:r>
            <a:r>
              <a:rPr lang="el-GR" sz="1800" dirty="0" smtClean="0"/>
              <a:t> </a:t>
            </a:r>
            <a:r>
              <a:rPr lang="el-GR" sz="1800" dirty="0" smtClean="0"/>
              <a:t>κύβος</a:t>
            </a:r>
            <a:r>
              <a:rPr lang="el-GR" sz="1800" dirty="0" smtClean="0"/>
              <a:t> </a:t>
            </a:r>
            <a:r>
              <a:rPr lang="el-GR" sz="1800" dirty="0" smtClean="0"/>
              <a:t>όπου</a:t>
            </a:r>
            <a:r>
              <a:rPr lang="el-GR" sz="1800" dirty="0" smtClean="0"/>
              <a:t> οι </a:t>
            </a:r>
            <a:r>
              <a:rPr lang="el-GR" sz="1800" dirty="0" smtClean="0"/>
              <a:t>απέναντι</a:t>
            </a:r>
            <a:r>
              <a:rPr lang="el-GR" sz="1800" dirty="0" smtClean="0"/>
              <a:t> </a:t>
            </a:r>
            <a:r>
              <a:rPr lang="el-GR" sz="1800" dirty="0" smtClean="0"/>
              <a:t>άκρες</a:t>
            </a:r>
            <a:r>
              <a:rPr lang="el-GR" sz="1800" dirty="0" smtClean="0"/>
              <a:t> του έχουν</a:t>
            </a:r>
            <a:br>
              <a:rPr lang="el-GR" sz="1800" dirty="0" smtClean="0"/>
            </a:br>
            <a:r>
              <a:rPr lang="el-GR" sz="1800" dirty="0" smtClean="0"/>
              <a:t>κοπεί.</a:t>
            </a:r>
          </a:p>
        </p:txBody>
      </p:sp>
      <p:pic>
        <p:nvPicPr>
          <p:cNvPr id="12291" name="Picture 2"/>
          <p:cNvPicPr>
            <a:picLocks noChangeAspect="1" noChangeArrowheads="1"/>
          </p:cNvPicPr>
          <p:nvPr/>
        </p:nvPicPr>
        <p:blipFill>
          <a:blip r:embed="rId3" cstate="print"/>
          <a:srcRect/>
          <a:stretch>
            <a:fillRect/>
          </a:stretch>
        </p:blipFill>
        <p:spPr bwMode="auto">
          <a:xfrm>
            <a:off x="250825" y="404813"/>
            <a:ext cx="4579938" cy="591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Users\user\Desktop\zacharoula\projekt\zaxa penny\imagesCALGX6AU.jpg"/>
          <p:cNvPicPr>
            <a:picLocks noChangeAspect="1" noChangeArrowheads="1"/>
          </p:cNvPicPr>
          <p:nvPr/>
        </p:nvPicPr>
        <p:blipFill>
          <a:blip r:embed="rId2" cstate="print"/>
          <a:srcRect/>
          <a:stretch>
            <a:fillRect/>
          </a:stretch>
        </p:blipFill>
        <p:spPr bwMode="auto">
          <a:xfrm>
            <a:off x="179512" y="4509120"/>
            <a:ext cx="7700204" cy="2154662"/>
          </a:xfrm>
          <a:prstGeom prst="rect">
            <a:avLst/>
          </a:prstGeom>
          <a:noFill/>
        </p:spPr>
      </p:pic>
      <p:pic>
        <p:nvPicPr>
          <p:cNvPr id="108547" name="Picture 3" descr="C:\Users\user\Desktop\zacharoula\projekt\zaxa penny\geometric-patterns_644707[1].jpg"/>
          <p:cNvPicPr>
            <a:picLocks noChangeAspect="1" noChangeArrowheads="1"/>
          </p:cNvPicPr>
          <p:nvPr/>
        </p:nvPicPr>
        <p:blipFill>
          <a:blip r:embed="rId3" cstate="print"/>
          <a:srcRect/>
          <a:stretch>
            <a:fillRect/>
          </a:stretch>
        </p:blipFill>
        <p:spPr bwMode="auto">
          <a:xfrm>
            <a:off x="4211960" y="1052736"/>
            <a:ext cx="4441647" cy="231306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08548" name="Picture 4" descr="C:\Users\user\Desktop\zacharoula\projekt\zaxa penny\images[5].jpg"/>
          <p:cNvPicPr>
            <a:picLocks noChangeAspect="1" noChangeArrowheads="1"/>
          </p:cNvPicPr>
          <p:nvPr/>
        </p:nvPicPr>
        <p:blipFill>
          <a:blip r:embed="rId4" cstate="print"/>
          <a:srcRect/>
          <a:stretch>
            <a:fillRect/>
          </a:stretch>
        </p:blipFill>
        <p:spPr bwMode="auto">
          <a:xfrm>
            <a:off x="539552" y="1412776"/>
            <a:ext cx="3390900" cy="1343025"/>
          </a:xfrm>
          <a:prstGeom prst="rect">
            <a:avLst/>
          </a:prstGeom>
          <a:noFill/>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ctrTitle"/>
          </p:nvPr>
        </p:nvSpPr>
        <p:spPr>
          <a:xfrm>
            <a:off x="468313" y="260350"/>
            <a:ext cx="7772400" cy="1470025"/>
          </a:xfrm>
        </p:spPr>
        <p:txBody>
          <a:bodyPr/>
          <a:lstStyle/>
          <a:p>
            <a:pPr eaLnBrk="1" hangingPunct="1"/>
            <a:r>
              <a:rPr lang="el-GR" sz="2800" smtClean="0"/>
              <a:t>5</a:t>
            </a:r>
            <a:r>
              <a:rPr lang="el-GR" sz="2800" baseline="30000" smtClean="0"/>
              <a:t>ο</a:t>
            </a:r>
            <a:r>
              <a:rPr lang="el-GR" sz="2800" smtClean="0"/>
              <a:t> Κεφάλαιο</a:t>
            </a:r>
            <a:br>
              <a:rPr lang="el-GR" sz="2800" smtClean="0"/>
            </a:br>
            <a:r>
              <a:rPr lang="el-GR" sz="2800" smtClean="0"/>
              <a:t>Κυβισμός -«Μαθηματική τέχνη»</a:t>
            </a:r>
          </a:p>
        </p:txBody>
      </p:sp>
      <p:sp>
        <p:nvSpPr>
          <p:cNvPr id="13315" name="2 - Υπότιτλος"/>
          <p:cNvSpPr>
            <a:spLocks noGrp="1"/>
          </p:cNvSpPr>
          <p:nvPr>
            <p:ph type="subTitle" idx="1"/>
          </p:nvPr>
        </p:nvSpPr>
        <p:spPr>
          <a:xfrm>
            <a:off x="684213" y="1557338"/>
            <a:ext cx="7593012" cy="5018087"/>
          </a:xfrm>
        </p:spPr>
        <p:txBody>
          <a:bodyPr/>
          <a:lstStyle/>
          <a:p>
            <a:pPr algn="l" eaLnBrk="1" hangingPunct="1"/>
            <a:r>
              <a:rPr lang="el-GR" sz="1800" dirty="0" smtClean="0">
                <a:solidFill>
                  <a:schemeClr val="tx1"/>
                </a:solidFill>
              </a:rPr>
              <a:t> Ο  κύβος θεωρήθηκε από  τους αλχημιστές  ότι  αντιπροσωπεύει  τη  γη λόγω της γεωμετρίας του. Ήταν ένα σώμα χωρίς εσωτερικά κενά. Ο κύβος μαζί με τη σφαίρα χρησιμοποιήθηκαν στην αρχιτεκτονική του ναού της  Αγίας  Σοφίας της Κωνσταντινούπολης.</a:t>
            </a:r>
          </a:p>
          <a:p>
            <a:pPr algn="l" eaLnBrk="1" hangingPunct="1"/>
            <a:endParaRPr lang="el-GR" sz="1800" dirty="0" smtClean="0">
              <a:solidFill>
                <a:schemeClr val="tx1"/>
              </a:solidFill>
            </a:endParaRPr>
          </a:p>
          <a:p>
            <a:pPr algn="l" eaLnBrk="1" hangingPunct="1"/>
            <a:endParaRPr lang="el-GR" sz="1800" dirty="0" smtClean="0">
              <a:solidFill>
                <a:schemeClr val="tx1"/>
              </a:solidFill>
            </a:endParaRPr>
          </a:p>
          <a:p>
            <a:pPr algn="l" eaLnBrk="1" hangingPunct="1"/>
            <a:endParaRPr lang="el-GR" sz="1800" dirty="0" smtClean="0">
              <a:solidFill>
                <a:schemeClr val="tx1"/>
              </a:solidFill>
            </a:endParaRPr>
          </a:p>
          <a:p>
            <a:pPr algn="l" eaLnBrk="1" hangingPunct="1"/>
            <a:endParaRPr lang="el-GR" sz="1800" dirty="0" smtClean="0">
              <a:solidFill>
                <a:schemeClr val="tx1"/>
              </a:solidFill>
            </a:endParaRPr>
          </a:p>
          <a:p>
            <a:pPr algn="l" eaLnBrk="1" hangingPunct="1"/>
            <a:endParaRPr lang="el-GR" sz="1800" dirty="0" smtClean="0">
              <a:solidFill>
                <a:schemeClr val="tx1"/>
              </a:solidFill>
            </a:endParaRPr>
          </a:p>
          <a:p>
            <a:pPr algn="l" eaLnBrk="1" hangingPunct="1"/>
            <a:endParaRPr lang="el-GR" sz="1800" dirty="0" smtClean="0">
              <a:solidFill>
                <a:schemeClr val="tx1"/>
              </a:solidFill>
            </a:endParaRPr>
          </a:p>
          <a:p>
            <a:pPr algn="l" eaLnBrk="1" hangingPunct="1"/>
            <a:endParaRPr lang="el-GR" sz="1800" dirty="0" smtClean="0">
              <a:solidFill>
                <a:schemeClr val="tx1"/>
              </a:solidFill>
            </a:endParaRPr>
          </a:p>
          <a:p>
            <a:pPr algn="l" eaLnBrk="1" hangingPunct="1"/>
            <a:endParaRPr lang="el-GR" sz="1800" dirty="0" smtClean="0">
              <a:solidFill>
                <a:schemeClr val="tx1"/>
              </a:solidFill>
            </a:endParaRPr>
          </a:p>
          <a:p>
            <a:pPr algn="l" eaLnBrk="1" hangingPunct="1"/>
            <a:r>
              <a:rPr lang="el-GR" sz="1800" dirty="0" smtClean="0">
                <a:solidFill>
                  <a:schemeClr val="tx1"/>
                </a:solidFill>
              </a:rPr>
              <a:t>Ο  κύβος  έδωσε το έναυσμα για μια νέα καλλιτεχνική  τάση ,τον </a:t>
            </a:r>
            <a:r>
              <a:rPr lang="el-GR" sz="1800" b="1" dirty="0" smtClean="0">
                <a:solidFill>
                  <a:schemeClr val="tx1"/>
                </a:solidFill>
              </a:rPr>
              <a:t>κυβισμό</a:t>
            </a:r>
            <a:r>
              <a:rPr lang="el-GR" sz="1800" dirty="0" smtClean="0">
                <a:solidFill>
                  <a:schemeClr val="tx1"/>
                </a:solidFill>
              </a:rPr>
              <a:t>, της οποίας  τα πρώτα έργα χαρακτηρίζονταν από την απεικόνιση της εικόνας ως συνδυασμός κύβων, εξού  και το όνομα της τάσης. Αργότερα αυτή η τάση ενέταξε και πολλά άλλα γεωμετρικά σχήματα.</a:t>
            </a:r>
          </a:p>
          <a:p>
            <a:pPr algn="l" eaLnBrk="1" hangingPunct="1"/>
            <a:endParaRPr lang="el-GR" sz="1800" dirty="0" smtClean="0">
              <a:solidFill>
                <a:schemeClr val="tx1"/>
              </a:solidFill>
            </a:endParaRPr>
          </a:p>
        </p:txBody>
      </p:sp>
      <p:sp>
        <p:nvSpPr>
          <p:cNvPr id="1331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sp>
        <p:nvSpPr>
          <p:cNvPr id="13317" name="AutoShape 7" descr="data:image/jpeg;base64,/9j/4AAQSkZJRgABAQAAAQABAAD/2wCEAAkGBhQSERQUExQWFRQWGRoaGRgXGRUcHxocGhwWGBgXGxkaHCchHR0jHBQXHy8gIycpLCwsFR4xNTAqNSYrLCkBCQoKDgwOGg8PGi4lHyQpLCwsLikpNCopLCwpMCwsLCwsKSwpKSktLCwpLCwpLCwsKSksLCksKSksLCwpKSksLP/AABEIALAAsAMBIgACEQEDEQH/xAAcAAABBQEBAQAAAAAAAAAAAAAHAAMEBQYBAgj/xABIEAACAAQDBQQHBAgDBgcAAAABAgADBBEFITEGEkFRYQcicYETIzKRobHBFFLR8BUzQmJjcoLxJLLhNEODwsPSFlNzkpOis//EABoBAAIDAQEAAAAAAAAAAAAAAAABAgMEBQb/xAApEQACAgEEAAYCAgMAAAAAAAABAgADEQQSITEFEyJBUWGBkXHwIzLh/9oADAMBAAIRAxEAPwA4woUKCEUKFCghFCjl45eCE9QoYnVSoCWYKo4kgD3mMxiPabRyjYM00/wxce82BiJYDuWJU7/6jM1hMNTapV9plHiQPnAcxLthnTmKSgKccL5setzkPIRnKmreY29MdnbmxJ+f9oqe8KcYnQ0/hrXDJYCE/Eu1umUstPeewyv7K+85n3RkMQ7RKya1w/owNAg+p184wGIUste8rbjch+EeExaaENwOQY3/ALRBt78gzVUun0522Lk/PcMez/aoBZasW/iKPiy/UQQaGvlzkDynV0OhU3H56R8wSaJpo3nmXB4LGjwHFptH+odkF7lb3UnjcHI/CGLdnDSt/Dzd66hgfzPoYGOxg9nu1KTMAWptJfTe/YJ4ZnTzy6xuJc0EAg3BzBHG/ERoDBhkTk2VtW21hzHIUcvCBhyudhQoUEIoUKFBCKOXhRBxLGZNOu9OmKg4bxGduQ1PlBGBnqTrxwtA9xjtclLcU6NMP3m7q/ifcIw20G3NbVSnlmaEViDZF3dL5bwN7HK/hFRuUHGZuTw+9l3bYX8X2zpabJ5o3vuL3m9w084xGNdrjlXFNKCmxCvMN8+B3Rl84E8rEmQ7s4f1D684lTsVlrxv0EVM9meJv0+k0u3Nh5+49V7Wz5r2q3ctzJNulhoPKPbVCgXJFueUVc55k4WCBV5t+flDE/CHVRaz21Ged/wiJVW5Jmiu22lSKlyvziSq2sSYN1ULngRw84beROWXmWtfQEGw/GJGHYoh7tgjconTahVFyQPGFuK+kCTXTpePMZ+friQsOlyTmubcd7X4xYzEFs7W66RR1UxZp9UjFvvDIeccq5UwW9IW3LZ7tj46QFN3OcRJqfKUrsyPkDj8z3Vsktryns3IZiHJ2KTAFuAu8NSDl5RLw+XKteWAepzPneJc4KR3rW6wvMAOCJJdPYyl1cAH2HUhyMOD953Mzzy90abBtp6imI9HMO6Mtw5rYaC3DyjDz5yy29S5J+7qIdmYhMZgm8qczn/eHscnIMrF9ABR0yf3n8w74D2n080hJxEmYcu8w3Seh4ecbNHj5ikYMozYlzzOkbHA9t6mmIAf0ifcc39x1ETGoUHBmSzwqxgXQYHxDfeOxltn+0CmqSJe96Ocf2Htn/KdDGnBjSDmcZ0ZCVbueoUcjsORnICPbdRl62UQxBEoW5e08G6A72yj/FyT/C/53i+hA74MrsYqMiDOnxJ0ISYD0I4/jHpsWZzaUhPWPWI+x4ERHlyJkuzSzvAi5UxC7QgOdgnR03ithULY2BHv0dMmfrXy5C39obn4a8shpZ3rcDa8SpGLIQd7ukag/SOfpB3/AFSE/vNkI5+bAcGdpq9Iy5ByfrkztHi6tk/dbrpDtRisteNzyGcR1wks29Ma55AC0MGmeQ28AGXmBmL9IWysmSF2rRPUOPn3/UU+meebiWEH3jr8I8VFC0tt5lDqOpNvIxaUmILM0OfIx5qMXlpqbnkIA7g4xxInTUMvmb+T7/8AJ7oq9HAC2HTL4Q9OqVUd4geP4RRiQ01wyyt1b3OZF/w8obCBX9cp6Z5e/j74flKTnMF1tirt28fPtHJ7K73kKwN9V092gjk1SZlp7OFvle3xIyi9pmUr3LbvSO1IXdIe1usR83BxiTOhyvmb+/ws80dLLUerAtzGd491NOrDvgW5nh5xQhwsz1DNY6i17fjCQ+kcic7L0taH5RzuzIjXIF8vZ9fX7jv2z0ThZb7w5EE284ceveY5QMsvPPX5xZ01GiDuKPHj7481eHpMHeGfMQvNTOCJIaO/aSH/AB7fueaPDBLYPdmcG4a9rHmI2OB7eVNObFjNTirkk+TaiB4tY0lwocTF0zytF3hOD1tcT9nlhZYNjMY93Lkx18hEhXaTkGUNqNIEKMnP994b9n9uaaqIQOEmn/duQCf5eB8o0gMCHCOyxKcyp0yc82es2SQR3VB9ItxbVsuJ9wgvCNYBHc885UsdvURgOduteEm04Eslt1iXvlulrBbc7gm8GOBJ20y/XU55o49zA/WL6AS4AlNmNvMFU6rV5Zsc8suOsTKb2V8BFfXYcoBZcuYH5yjlLie73XBHI9OEdFLCtmH+JmZQyemPV8u7qAbbwsSOOZP0hsTpkjXvJz/OkPVLXeURmP8AWJ9ogdMl26WV6qzTlWWNJissrvb1unGIzYuzm0pCepiHPoyZhVALC7Wy6CJdFioWyTF3SMtLe8RxbNP5fIGZ6ajxJtSQjtt/EbXBnN2YrvEaW+N+fWG6NlktaZLsfva/ExeNOUC5IA53ivqcRV+6qGZ5ZRSrsxwRNdumoqwyN6vvnMspUwMLg3HSGK2olgWmEHprFXLwmYFYg2J0AP590dw6XLDWmAh/3oj5Sg7gZM6y1gEZNufnqNUytv3khwn55x2mKs9pzNfkchGhA90Rq+nlsPWW8eIhi7JxiRfw/Yu4Nn6J4j8iSqjugAdPxjzV0qOO+B48vOKGTWmWxCPdc7XB+UbXBey+qqgsypmCTLYAhR3mIOY7oyGvEwxQ27OZW/ilITZs5+PaY9J/onCpMDKeedvd9I2ezvZzUVqJOnzRKkuLqqi7MDoeQuOdz0i02z2IpKLD2MpLzN5B6Rzdjn7hlyjd7Lpajph/Bl/5QfrGsIBOFZqbG4BwPiYrbPYukosMnGVKG/eWPSOSzZsOJ08o0nZ1Lth1P4MfexiB2vTbYfu/emyxbnYkn3W+MU2H9plPSUNPKQNNnKgBUAgA3JsTbj0BiczGEeoGcoc5sv4En6RoRAs2NxOvqq6TMqpPo6chzLX2bMFJDbupyvmYKYEIwERgW9tksBaaYWUAF1sTYm+4RYcbWz8RBSgS9utGr/Zd7lNsf/iiyjO8YkLMbeYMK79WfzxjqUyvLUML90RWzUmSgVN2Q8eUWNDNBUDiBYjiI6aMLLCGmRgVTKmV82lMphY3GqjryPKLGkr1fLRuRjxW+3L8R8xHqrw9XzHdbmIVaujNs6HtJOVZRunmX/tDeH/bEmfSq4sw8+I8/pFXKnGXM9Yc9D8LH4RbpMBFwconQVdCD8yFoZWDCUUyWb2VbhMjrnmcyPLhFrh2JSyN2wQ8oaw49+Z4/Uw5V4Wr5jutzH1Ec99EbEys6Wm8ROmsz3/MsiYra+rlN3bb7cN3n4xa7FbIfpB2WZNdJcoLvAWJYktkCclGXWC3gex9LSC8mSobi7d5/wD3G9vK0c1NPtPJna1Pi/mrtVf3AZh8qf6UU4DLNZlVUcWPe8dBxgkYJ2QICHq5pmt9xMl821OnACKrEFvtIn/qS/ghP0gtrGjaB7TkNdYw2ljiCftawuTTy6VJMpJY9Ye6oF7BdTqc+cFWlSyIOSqPcAPpAs7aalTNpkuMlckXGV90C/LSHMU7YHmeropDFjkGYXN+iLcfOJSmXva/NAoVFwLzU+RjNHtUnNLl09FIJmBFW9i7XAtkoy8zeM/tJhGIejWorWbvndCsRcXBPs6KMukGnZ/A5NNKRJMtU7ouQM2NhcsdT5mCEDO0+z9eJS1Va2rhQjNvMLgkXAyUZaCCjshsXTU0qU6SwZrIrF2sWuygmxPs68Iqe2dv8JJXnN+St+Ma2pxWTSyVM6YstQoHeOZsALAamFCTJK3qZPQTD8FH/PGgEYbYvbGTX1cwSd60mWbFh7W+yXI5AbgHPvGNyIUcUC/tqGVL/wAUf/n+EFCBz22S2NHK3bA+l1I/dbLpFtLbXBkLBlcQPVfsN4fhFf8Aow7qvLNmtfxh+ZWZFXG69vf4RKov1a+EdIhbbPxMnKJKv7eSyiYLMp+o/CLsGIGKywd3npDfo5km9runLiIVbGp2B5+4OodQR3PbSg1QQwuLH5CPEyheUd6UbjisKmqQ8+44g/KLVTDqrWxSR3nuKxihAMqsMnjeO9kWzF/E3i3EUkqjEyZMBytnf+ow+s+ZJycbycGEKmxlrII4hYgZsjuELsZH+1f8Mf54Jc6eqKWdgqjUsQAPEnKADsztvMoVmiUqs03dsWByte1hx1i3k7N4pijB5xZJfBph3R/Sn4AeMcs95m/EZxXaiUmNNVqfSS0cEbptvWQrkT1MWNR2gYhiDmXRSii8SgubfvTDkvwimo9k1l4slG7ekl767+Vt7ul/G2Xxg4UVGkpQktFRRoqgAQRQDbR7L1FLMlfaJivMnKcgS1rkKQSRmcxnBxwbZ2npV3ZEpU5sPaPi2vlpA+7ThvYjRL0X4zR+Eb7Gtp6ekF581U5Lqx8FGZ+EEJku2GZ6qmX701vgth/mEarFNrKajX1swBgPYGbaDhw87QItu9thiDy1lIVSXvWLWuzNYZjgO7Gu2e7IJS2mVjmc+R9GtwgPXi3lYQQmW262/wD0gZaS5ZVEYlScyzEEDkB5HjGkwfsomTmE3EZzOx/3asdORY/Ie+F2oUqI1DKloqLvmwUADVBoIJohQkPZrBZNPPKyZay1EkCyjm7WuePsxqBFDgVQrz5xUhgqy0JGYuDMYi+mW8PfF8IUcUYLthW9HLPKaPk0b6MP2vzgmHOShdt5d2xtutn3uthfLjeLKm2uDIuMqRAlVSFZDcXsMorqadMRQ1t5OQ1FvzpEqnxBZikaNY5HwtHvDfYHiY6ZAezKH2mPJVPVGKypVwpU3zz6aRZRV4lRhbMosSbW4HkYdp8SsdyaN1ufA9bw67NrkPEy7kG2MVck+k3Uspa3LhnrDsjESDuzRutz4Hzjs4+vT88DE2dIVxZhcQq0JJKH3g7gABhIGH/rZn54mLMrcZxRhGlTCJYLW4HkOEWdHXrM0ybip1iVFihdjd8xWodwYTXdkeHS2nVDsisUChCRfduWvu30Pd4QVlEC7smqUT7WzsqAbmbEAW9Zziz2g7X6eTdZAM9+eiDz1PgLRyG7m8SoAvtKejf9Ixs8f2+pKQENMDzB+wlmPmdBAVm1NTWVhbNZ89hugAr7WWR4C3wgjbP9jspLPVv6Z/uLcL5nVvgIUcwe021jV9T6XdMvdXdlhcyCDvDO4zvnfhlGqwfsyUsXrpzTJgI3pam5F8+/MPjnb3x67SaGXLq6KXKRUUDJVAAzmKOHnGt2voXd0VG3ZZv6QA95iSBoMyd0RFjgcSSrk8nEy+3eFS5UuiSXKly96a2SAaerGbWu3tcTBUJt5fn5QJe0zGgXpAtt+UWYoCGK5y90Nbj3NOsPrQYriuc1vstO2diCLj+TVsvvG0SHUieZH7T9opTVVOZbCZ6DNt03F95SBcZfsgQ96fFcW9gfZaY8c1BHj7TfKIybHSqXGKSnUmYpCuxe2ZG+dANO6MjBfUQRSt7N8A+xyJsn0hmbs29yLaohIAubZkxrxFTs/pOPOcw9wUfSLYQo52MZ2rrfD26Onzt9Y2cZ7brBnqqKZKlWLndIByvum9r8zE6yAwJkWGRxPnStwxX7w7rcxx8YiUOIbg3W0+914xd1MhpbMjqUdcirCxBzitoJQZCCL5n+/SOmy/5Aa/uYwfSd894g91U9REidTq4swuIq6miMvQ3S+nLlFlS1auMj5colWwLkOInBCgrKqchkuMywFiB0zuItaWtWYO6fLiPKI079enh9DHarC7nelndbppEKwyEles9RuVYDd3OSj69vA/SHavDg+Y7rcxEGmq92Z6zI2IPjlrFwDe0WUhLEIPeTI27lYYkTZ/ZebWz/AECuFNizltAFsL2GZ1gtbO9mtJS2Yr6aaP25ljb+VNB8TGO7KF/x04/wm/zpBYnVCopZ2CqNSSAB5mOQwwZuByMwb4wL7RSBy9H8EcwToC2P7VIuL/apQ9KqEBbX7xClTbLmw4Rd/o7FMU/Wt9kpz+zmCR4X3j5wo5W9peOSzXyXQiYJAUtbMb2+XC3HQCJMqoxLFCTIQUshtXOVx/N7R/pitptl5VPjcqmF5iAoTvhSSSpY3AFtYNcEIHqXZFaPF6STvmaTZ2ZgMz3jpyuIMq5mBftLisuRjkqbNO6kuWu8cza4mcBEmo7Q6qsYysMkEjjNcZDrn3V84ITztDiUuTj8uZNYJLlyRdjfIlHtfrnD1R2h1FW5lYZILcDOcd1evIefujNYVso03F/QVzemYLvzCCbE7twL62zgxUVEkpQktFRRoFAA/PWCEd2Kp5iUcsTiDN72+V0LbzXPW8XoiDgv6lDzufexP1ifCjijhjsKCEz21GxcitX1i7swDuzFtvD8R0PwgOY/2fz8PBL2mSyTZ1BsOADcrj+8fQdobnSA4KsAQdQcwfKLarTWwMrdNwxPlzER6sw1Mw8GzId17ajQ5cYLG3HZHvqz0VgTmZROX9BOngfKBw9MyEowIZe6wPAjIiOjWyXMZlcNWoxKVZzCavpBYjjw0IvFupivxOWGZAdCR84W48nS7py4jw/CHWxrJB6icBwDPK0yvNmBhl/qY8bkyRp35fLl+EO0E0NMcjjb5mLGFXWGTcODzB3Ktg9cTzsptJMpZzNJkmZMmoVVbMTmQ1wBrmvhnGvk7F11eQ9fOMqXwlLYnwAHdT4mOdj0gf4lrDeuig8QO+dYJgEctjzNw6gi2DwpJeLzZai6yjNC71icjYHTXrBhQQH9msWlSMXrJk5wib08XPPf08cotcT7VJs9/Q4dJZ2OW+wufEJwHU2hQkXEK6XK2haZNYIiWuxvYWl24eMWGL9qhmN6HD5LTZhyDFT/APVR8zGNotnJtRigkVrMZjkNMNxf2S1rjLS0GnBsAkUqbkiWqDjbU9S2pghBHh2Azp+KS5WId55lncG2gDEC40GQyEGmjpElIEloqINFUAARgHnL/wCISWIUJK1YgD2OvjGxlYnMn5UkveGnppl1ljw4v4DLrChMhhs5Rj9W7sFCSyLsQBpKXUxuJU6bOykJup/5swED+hNW8TYQ5hOw1PKcznUTahjdpjDj+6ui8NOUaJVgjjVJT+jRUGigD3DWH45HYIRQoUKCEUKFCghOERmNq9g5FYC1vRzrZTF49GH7Q+MaiOEQwxU5ERAPc+bNrNkamkmoJsslb5OtyrWPPh4GIqrH0zPkKwKsAQciDx4WgWbWdlrJeZRgsvGUdR/IeI6HPrG/T6kAkP7zNdUcDbBLU05M07h3Ta/yh+RiGe7M7rfA+Bj06kVBBFiBYg6g9eUPzZCuLMLxfWpwWQyp2HAYTQ9nm09PRyqhp77pLKVUAktYNoPOGcd7Vqiob0dIhlKcr2u58OXlFRsrsUK2e6F91JebNqSCbAAafh1gv4BspT0g9TLAbi5sWP8AVy8I5TdzcOuIINkNlvtNb6Gp3lI3nfg1wB3STpn04wbcJwaVTpuSZaovQa+J1PnGE2YF8cqzy3/mojd/pTfYpToZzjI7psi/zzDkPAXPSIxzB0fe2kmfu3+Eof6wQhX75KSVM1hqRYIv80zQeAuekRsP7NZBmmpqLvPYktuswTPIKBrYAAa520jXyKZUUKihVGgAAA8AIIpmKLYGQZxqKhFmz2Nyc91bABVCk52tqRnGpWWBkOEerR2COKFChQQihQoUEIoUKFBCKFChQQihQoUEJyEY7HIITK7W7BSaxSwVZc/hNC5m37LW1B98B3GcAnUszcnIVPA6q3VTx+kfRloh4phEqoQy5qB1PA8OoPA9RGinUNXx7SmyoPAz2TL62rPRPm8EZq0BtxQZkz7iC5HItwUdWI6REwHsvl0s2ayT5no5lrpZQcrkDfHet3jpa8a+kw9JS7stQo5AceZ5nqYoY5OZaBgYmMwXsylia9TUFjNmMzNLVyEAYkhDaxawtfgSI21PTKihUUKo0CgADoAIehQo4oUKFBCKFChQQihQoUEIoUKEYIT/2Q=="/>
          <p:cNvSpPr>
            <a:spLocks noChangeAspect="1" noChangeArrowheads="1"/>
          </p:cNvSpPr>
          <p:nvPr/>
        </p:nvSpPr>
        <p:spPr bwMode="auto">
          <a:xfrm>
            <a:off x="63500" y="-812800"/>
            <a:ext cx="1676400" cy="1676400"/>
          </a:xfrm>
          <a:prstGeom prst="rect">
            <a:avLst/>
          </a:prstGeom>
          <a:noFill/>
          <a:ln w="9525">
            <a:noFill/>
            <a:miter lim="800000"/>
            <a:headEnd/>
            <a:tailEnd/>
          </a:ln>
        </p:spPr>
        <p:txBody>
          <a:bodyPr/>
          <a:lstStyle/>
          <a:p>
            <a:endParaRPr lang="el-GR"/>
          </a:p>
        </p:txBody>
      </p:sp>
      <p:sp>
        <p:nvSpPr>
          <p:cNvPr id="13318" name="AutoShape 9" descr="data:image/jpeg;base64,/9j/4AAQSkZJRgABAQAAAQABAAD/2wCEAAkGBhQSERQUExQWFRQWGRoaGRgXGRUcHxocGhwWGBgXGxkaHCchHR0jHBQXHy8gIycpLCwsFR4xNTAqNSYrLCkBCQoKDgwOGg8PGi4lHyQpLCwsLikpNCopLCwpMCwsLCwsKSwpKSktLCwpLCwpLCwsKSksLCksKSksLCwpKSksLP/AABEIALAAsAMBIgACEQEDEQH/xAAcAAABBQEBAQAAAAAAAAAAAAAHAAMEBQYBAgj/xABIEAACAAQDBQQHBAgDBgcAAAABAgADBBEFITEGEkFRYQcicYETIzKRobHBFFLR8BUzQmJjcoLxJLLhNEODwsPSFlNzkpOis//EABoBAAIDAQEAAAAAAAAAAAAAAAABAgMEBQb/xAApEQACAgEEAAYCAgMAAAAAAAABAgADEQQSITEFEyJBUWGBkXHwIzLh/9oADAMBAAIRAxEAPwA4woUKCEUKFCghFCjl45eCE9QoYnVSoCWYKo4kgD3mMxiPabRyjYM00/wxce82BiJYDuWJU7/6jM1hMNTapV9plHiQPnAcxLthnTmKSgKccL5setzkPIRnKmreY29MdnbmxJ+f9oqe8KcYnQ0/hrXDJYCE/Eu1umUstPeewyv7K+85n3RkMQ7RKya1w/owNAg+p184wGIUste8rbjch+EeExaaENwOQY3/ALRBt78gzVUun0522Lk/PcMez/aoBZasW/iKPiy/UQQaGvlzkDynV0OhU3H56R8wSaJpo3nmXB4LGjwHFptH+odkF7lb3UnjcHI/CGLdnDSt/Dzd66hgfzPoYGOxg9nu1KTMAWptJfTe/YJ4ZnTzy6xuJc0EAg3BzBHG/ERoDBhkTk2VtW21hzHIUcvCBhyudhQoUEIoUKFBCKOXhRBxLGZNOu9OmKg4bxGduQ1PlBGBnqTrxwtA9xjtclLcU6NMP3m7q/ifcIw20G3NbVSnlmaEViDZF3dL5bwN7HK/hFRuUHGZuTw+9l3bYX8X2zpabJ5o3vuL3m9w084xGNdrjlXFNKCmxCvMN8+B3Rl84E8rEmQ7s4f1D684lTsVlrxv0EVM9meJv0+k0u3Nh5+49V7Wz5r2q3ctzJNulhoPKPbVCgXJFueUVc55k4WCBV5t+flDE/CHVRaz21Ged/wiJVW5Jmiu22lSKlyvziSq2sSYN1ULngRw84beROWXmWtfQEGw/GJGHYoh7tgjconTahVFyQPGFuK+kCTXTpePMZ+friQsOlyTmubcd7X4xYzEFs7W66RR1UxZp9UjFvvDIeccq5UwW9IW3LZ7tj46QFN3OcRJqfKUrsyPkDj8z3Vsktryns3IZiHJ2KTAFuAu8NSDl5RLw+XKteWAepzPneJc4KR3rW6wvMAOCJJdPYyl1cAH2HUhyMOD953Mzzy90abBtp6imI9HMO6Mtw5rYaC3DyjDz5yy29S5J+7qIdmYhMZgm8qczn/eHscnIMrF9ABR0yf3n8w74D2n080hJxEmYcu8w3Seh4ecbNHj5ikYMozYlzzOkbHA9t6mmIAf0ifcc39x1ETGoUHBmSzwqxgXQYHxDfeOxltn+0CmqSJe96Ocf2Htn/KdDGnBjSDmcZ0ZCVbueoUcjsORnICPbdRl62UQxBEoW5e08G6A72yj/FyT/C/53i+hA74MrsYqMiDOnxJ0ISYD0I4/jHpsWZzaUhPWPWI+x4ERHlyJkuzSzvAi5UxC7QgOdgnR03ithULY2BHv0dMmfrXy5C39obn4a8shpZ3rcDa8SpGLIQd7ukag/SOfpB3/AFSE/vNkI5+bAcGdpq9Iy5ByfrkztHi6tk/dbrpDtRisteNzyGcR1wks29Ma55AC0MGmeQ28AGXmBmL9IWysmSF2rRPUOPn3/UU+meebiWEH3jr8I8VFC0tt5lDqOpNvIxaUmILM0OfIx5qMXlpqbnkIA7g4xxInTUMvmb+T7/8AJ7oq9HAC2HTL4Q9OqVUd4geP4RRiQ01wyyt1b3OZF/w8obCBX9cp6Z5e/j74flKTnMF1tirt28fPtHJ7K73kKwN9V092gjk1SZlp7OFvle3xIyi9pmUr3LbvSO1IXdIe1usR83BxiTOhyvmb+/ws80dLLUerAtzGd491NOrDvgW5nh5xQhwsz1DNY6i17fjCQ+kcic7L0taH5RzuzIjXIF8vZ9fX7jv2z0ThZb7w5EE284ceveY5QMsvPPX5xZ01GiDuKPHj7481eHpMHeGfMQvNTOCJIaO/aSH/AB7fueaPDBLYPdmcG4a9rHmI2OB7eVNObFjNTirkk+TaiB4tY0lwocTF0zytF3hOD1tcT9nlhZYNjMY93Lkx18hEhXaTkGUNqNIEKMnP994b9n9uaaqIQOEmn/duQCf5eB8o0gMCHCOyxKcyp0yc82es2SQR3VB9ItxbVsuJ9wgvCNYBHc885UsdvURgOduteEm04Eslt1iXvlulrBbc7gm8GOBJ20y/XU55o49zA/WL6AS4AlNmNvMFU6rV5Zsc8suOsTKb2V8BFfXYcoBZcuYH5yjlLie73XBHI9OEdFLCtmH+JmZQyemPV8u7qAbbwsSOOZP0hsTpkjXvJz/OkPVLXeURmP8AWJ9ogdMl26WV6qzTlWWNJissrvb1unGIzYuzm0pCepiHPoyZhVALC7Wy6CJdFioWyTF3SMtLe8RxbNP5fIGZ6ajxJtSQjtt/EbXBnN2YrvEaW+N+fWG6NlktaZLsfva/ExeNOUC5IA53ivqcRV+6qGZ5ZRSrsxwRNdumoqwyN6vvnMspUwMLg3HSGK2olgWmEHprFXLwmYFYg2J0AP590dw6XLDWmAh/3oj5Sg7gZM6y1gEZNufnqNUytv3khwn55x2mKs9pzNfkchGhA90Rq+nlsPWW8eIhi7JxiRfw/Yu4Nn6J4j8iSqjugAdPxjzV0qOO+B48vOKGTWmWxCPdc7XB+UbXBey+qqgsypmCTLYAhR3mIOY7oyGvEwxQ27OZW/ilITZs5+PaY9J/onCpMDKeedvd9I2ezvZzUVqJOnzRKkuLqqi7MDoeQuOdz0i02z2IpKLD2MpLzN5B6Rzdjn7hlyjd7Lpajph/Bl/5QfrGsIBOFZqbG4BwPiYrbPYukosMnGVKG/eWPSOSzZsOJ08o0nZ1Lth1P4MfexiB2vTbYfu/emyxbnYkn3W+MU2H9plPSUNPKQNNnKgBUAgA3JsTbj0BiczGEeoGcoc5sv4En6RoRAs2NxOvqq6TMqpPo6chzLX2bMFJDbupyvmYKYEIwERgW9tksBaaYWUAF1sTYm+4RYcbWz8RBSgS9utGr/Zd7lNsf/iiyjO8YkLMbeYMK79WfzxjqUyvLUML90RWzUmSgVN2Q8eUWNDNBUDiBYjiI6aMLLCGmRgVTKmV82lMphY3GqjryPKLGkr1fLRuRjxW+3L8R8xHqrw9XzHdbmIVaujNs6HtJOVZRunmX/tDeH/bEmfSq4sw8+I8/pFXKnGXM9Yc9D8LH4RbpMBFwconQVdCD8yFoZWDCUUyWb2VbhMjrnmcyPLhFrh2JSyN2wQ8oaw49+Z4/Uw5V4Wr5jutzH1Ec99EbEys6Wm8ROmsz3/MsiYra+rlN3bb7cN3n4xa7FbIfpB2WZNdJcoLvAWJYktkCclGXWC3gex9LSC8mSobi7d5/wD3G9vK0c1NPtPJna1Pi/mrtVf3AZh8qf6UU4DLNZlVUcWPe8dBxgkYJ2QICHq5pmt9xMl821OnACKrEFvtIn/qS/ghP0gtrGjaB7TkNdYw2ljiCftawuTTy6VJMpJY9Ye6oF7BdTqc+cFWlSyIOSqPcAPpAs7aalTNpkuMlckXGV90C/LSHMU7YHmeropDFjkGYXN+iLcfOJSmXva/NAoVFwLzU+RjNHtUnNLl09FIJmBFW9i7XAtkoy8zeM/tJhGIejWorWbvndCsRcXBPs6KMukGnZ/A5NNKRJMtU7ouQM2NhcsdT5mCEDO0+z9eJS1Va2rhQjNvMLgkXAyUZaCCjshsXTU0qU6SwZrIrF2sWuygmxPs68Iqe2dv8JJXnN+St+Ma2pxWTSyVM6YstQoHeOZsALAamFCTJK3qZPQTD8FH/PGgEYbYvbGTX1cwSd60mWbFh7W+yXI5AbgHPvGNyIUcUC/tqGVL/wAUf/n+EFCBz22S2NHK3bA+l1I/dbLpFtLbXBkLBlcQPVfsN4fhFf8Aow7qvLNmtfxh+ZWZFXG69vf4RKov1a+EdIhbbPxMnKJKv7eSyiYLMp+o/CLsGIGKywd3npDfo5km9runLiIVbGp2B5+4OodQR3PbSg1QQwuLH5CPEyheUd6UbjisKmqQ8+44g/KLVTDqrWxSR3nuKxihAMqsMnjeO9kWzF/E3i3EUkqjEyZMBytnf+ow+s+ZJycbycGEKmxlrII4hYgZsjuELsZH+1f8Mf54Jc6eqKWdgqjUsQAPEnKADsztvMoVmiUqs03dsWByte1hx1i3k7N4pijB5xZJfBph3R/Sn4AeMcs95m/EZxXaiUmNNVqfSS0cEbptvWQrkT1MWNR2gYhiDmXRSii8SgubfvTDkvwimo9k1l4slG7ekl767+Vt7ul/G2Xxg4UVGkpQktFRRoqgAQRQDbR7L1FLMlfaJivMnKcgS1rkKQSRmcxnBxwbZ2npV3ZEpU5sPaPi2vlpA+7ThvYjRL0X4zR+Eb7Gtp6ekF581U5Lqx8FGZ+EEJku2GZ6qmX701vgth/mEarFNrKajX1swBgPYGbaDhw87QItu9thiDy1lIVSXvWLWuzNYZjgO7Gu2e7IJS2mVjmc+R9GtwgPXi3lYQQmW262/wD0gZaS5ZVEYlScyzEEDkB5HjGkwfsomTmE3EZzOx/3asdORY/Ie+F2oUqI1DKloqLvmwUADVBoIJohQkPZrBZNPPKyZay1EkCyjm7WuePsxqBFDgVQrz5xUhgqy0JGYuDMYi+mW8PfF8IUcUYLthW9HLPKaPk0b6MP2vzgmHOShdt5d2xtutn3uthfLjeLKm2uDIuMqRAlVSFZDcXsMorqadMRQ1t5OQ1FvzpEqnxBZikaNY5HwtHvDfYHiY6ZAezKH2mPJVPVGKypVwpU3zz6aRZRV4lRhbMosSbW4HkYdp8SsdyaN1ufA9bw67NrkPEy7kG2MVck+k3Uspa3LhnrDsjESDuzRutz4Hzjs4+vT88DE2dIVxZhcQq0JJKH3g7gABhIGH/rZn54mLMrcZxRhGlTCJYLW4HkOEWdHXrM0ybip1iVFihdjd8xWodwYTXdkeHS2nVDsisUChCRfduWvu30Pd4QVlEC7smqUT7WzsqAbmbEAW9Zziz2g7X6eTdZAM9+eiDz1PgLRyG7m8SoAvtKejf9Ixs8f2+pKQENMDzB+wlmPmdBAVm1NTWVhbNZ89hugAr7WWR4C3wgjbP9jspLPVv6Z/uLcL5nVvgIUcwe021jV9T6XdMvdXdlhcyCDvDO4zvnfhlGqwfsyUsXrpzTJgI3pam5F8+/MPjnb3x67SaGXLq6KXKRUUDJVAAzmKOHnGt2voXd0VG3ZZv6QA95iSBoMyd0RFjgcSSrk8nEy+3eFS5UuiSXKly96a2SAaerGbWu3tcTBUJt5fn5QJe0zGgXpAtt+UWYoCGK5y90Nbj3NOsPrQYriuc1vstO2diCLj+TVsvvG0SHUieZH7T9opTVVOZbCZ6DNt03F95SBcZfsgQ96fFcW9gfZaY8c1BHj7TfKIybHSqXGKSnUmYpCuxe2ZG+dANO6MjBfUQRSt7N8A+xyJsn0hmbs29yLaohIAubZkxrxFTs/pOPOcw9wUfSLYQo52MZ2rrfD26Onzt9Y2cZ7brBnqqKZKlWLndIByvum9r8zE6yAwJkWGRxPnStwxX7w7rcxx8YiUOIbg3W0+914xd1MhpbMjqUdcirCxBzitoJQZCCL5n+/SOmy/5Aa/uYwfSd894g91U9REidTq4swuIq6miMvQ3S+nLlFlS1auMj5colWwLkOInBCgrKqchkuMywFiB0zuItaWtWYO6fLiPKI079enh9DHarC7nelndbppEKwyEles9RuVYDd3OSj69vA/SHavDg+Y7rcxEGmq92Z6zI2IPjlrFwDe0WUhLEIPeTI27lYYkTZ/ZebWz/AECuFNizltAFsL2GZ1gtbO9mtJS2Yr6aaP25ljb+VNB8TGO7KF/x04/wm/zpBYnVCopZ2CqNSSAB5mOQwwZuByMwb4wL7RSBy9H8EcwToC2P7VIuL/apQ9KqEBbX7xClTbLmw4Rd/o7FMU/Wt9kpz+zmCR4X3j5wo5W9peOSzXyXQiYJAUtbMb2+XC3HQCJMqoxLFCTIQUshtXOVx/N7R/pitptl5VPjcqmF5iAoTvhSSSpY3AFtYNcEIHqXZFaPF6STvmaTZ2ZgMz3jpyuIMq5mBftLisuRjkqbNO6kuWu8cza4mcBEmo7Q6qsYysMkEjjNcZDrn3V84ITztDiUuTj8uZNYJLlyRdjfIlHtfrnD1R2h1FW5lYZILcDOcd1evIefujNYVso03F/QVzemYLvzCCbE7twL62zgxUVEkpQktFRRoFAA/PWCEd2Kp5iUcsTiDN72+V0LbzXPW8XoiDgv6lDzufexP1ifCjijhjsKCEz21GxcitX1i7swDuzFtvD8R0PwgOY/2fz8PBL2mSyTZ1BsOADcrj+8fQdobnSA4KsAQdQcwfKLarTWwMrdNwxPlzER6sw1Mw8GzId17ajQ5cYLG3HZHvqz0VgTmZROX9BOngfKBw9MyEowIZe6wPAjIiOjWyXMZlcNWoxKVZzCavpBYjjw0IvFupivxOWGZAdCR84W48nS7py4jw/CHWxrJB6icBwDPK0yvNmBhl/qY8bkyRp35fLl+EO0E0NMcjjb5mLGFXWGTcODzB3Ktg9cTzsptJMpZzNJkmZMmoVVbMTmQ1wBrmvhnGvk7F11eQ9fOMqXwlLYnwAHdT4mOdj0gf4lrDeuig8QO+dYJgEctjzNw6gi2DwpJeLzZai6yjNC71icjYHTXrBhQQH9msWlSMXrJk5wib08XPPf08cotcT7VJs9/Q4dJZ2OW+wufEJwHU2hQkXEK6XK2haZNYIiWuxvYWl24eMWGL9qhmN6HD5LTZhyDFT/APVR8zGNotnJtRigkVrMZjkNMNxf2S1rjLS0GnBsAkUqbkiWqDjbU9S2pghBHh2Azp+KS5WId55lncG2gDEC40GQyEGmjpElIEloqINFUAARgHnL/wCISWIUJK1YgD2OvjGxlYnMn5UkveGnppl1ljw4v4DLrChMhhs5Rj9W7sFCSyLsQBpKXUxuJU6bOykJup/5swED+hNW8TYQ5hOw1PKcznUTahjdpjDj+6ui8NOUaJVgjjVJT+jRUGigD3DWH45HYIRQoUKCEUKFCghOERmNq9g5FYC1vRzrZTF49GH7Q+MaiOEQwxU5ERAPc+bNrNkamkmoJsslb5OtyrWPPh4GIqrH0zPkKwKsAQciDx4WgWbWdlrJeZRgsvGUdR/IeI6HPrG/T6kAkP7zNdUcDbBLU05M07h3Ta/yh+RiGe7M7rfA+Bj06kVBBFiBYg6g9eUPzZCuLMLxfWpwWQyp2HAYTQ9nm09PRyqhp77pLKVUAktYNoPOGcd7Vqiob0dIhlKcr2u58OXlFRsrsUK2e6F91JebNqSCbAAafh1gv4BspT0g9TLAbi5sWP8AVy8I5TdzcOuIINkNlvtNb6Gp3lI3nfg1wB3STpn04wbcJwaVTpuSZaovQa+J1PnGE2YF8cqzy3/mojd/pTfYpToZzjI7psi/zzDkPAXPSIxzB0fe2kmfu3+Eof6wQhX75KSVM1hqRYIv80zQeAuekRsP7NZBmmpqLvPYktuswTPIKBrYAAa520jXyKZUUKihVGgAAA8AIIpmKLYGQZxqKhFmz2Nyc91bABVCk52tqRnGpWWBkOEerR2COKFChQQihQoUEIoUKFBCKFChQQihQoUEJyEY7HIITK7W7BSaxSwVZc/hNC5m37LW1B98B3GcAnUszcnIVPA6q3VTx+kfRloh4phEqoQy5qB1PA8OoPA9RGinUNXx7SmyoPAz2TL62rPRPm8EZq0BtxQZkz7iC5HItwUdWI6REwHsvl0s2ayT5no5lrpZQcrkDfHet3jpa8a+kw9JS7stQo5AceZ5nqYoY5OZaBgYmMwXsylia9TUFjNmMzNLVyEAYkhDaxawtfgSI21PTKihUUKo0CgADoAIehQo4oUKFBCKFChQQihQoUEIoUKEYIT/2Q=="/>
          <p:cNvSpPr>
            <a:spLocks noChangeAspect="1" noChangeArrowheads="1"/>
          </p:cNvSpPr>
          <p:nvPr/>
        </p:nvSpPr>
        <p:spPr bwMode="auto">
          <a:xfrm>
            <a:off x="63500" y="-812800"/>
            <a:ext cx="1676400" cy="1676400"/>
          </a:xfrm>
          <a:prstGeom prst="rect">
            <a:avLst/>
          </a:prstGeom>
          <a:noFill/>
          <a:ln w="9525">
            <a:noFill/>
            <a:miter lim="800000"/>
            <a:headEnd/>
            <a:tailEnd/>
          </a:ln>
        </p:spPr>
        <p:txBody>
          <a:bodyPr/>
          <a:lstStyle/>
          <a:p>
            <a:endParaRPr lang="el-GR"/>
          </a:p>
        </p:txBody>
      </p:sp>
      <p:pic>
        <p:nvPicPr>
          <p:cNvPr id="13319" name="Picture 11" descr="http://t3mag.gr/sites/default/files/imagecache/FeaturedArticle/mainimages/Rubik5x5_0.jpg"/>
          <p:cNvPicPr>
            <a:picLocks noChangeAspect="1" noChangeArrowheads="1"/>
          </p:cNvPicPr>
          <p:nvPr/>
        </p:nvPicPr>
        <p:blipFill>
          <a:blip r:embed="rId2" cstate="print"/>
          <a:srcRect/>
          <a:stretch>
            <a:fillRect/>
          </a:stretch>
        </p:blipFill>
        <p:spPr bwMode="auto">
          <a:xfrm>
            <a:off x="5148263" y="2852738"/>
            <a:ext cx="2095500" cy="2095500"/>
          </a:xfrm>
          <a:prstGeom prst="rect">
            <a:avLst/>
          </a:prstGeom>
          <a:solidFill>
            <a:schemeClr val="accent3">
              <a:lumMod val="60000"/>
              <a:lumOff val="40000"/>
            </a:schemeClr>
          </a:solidFill>
          <a:ln w="38100">
            <a:solidFill>
              <a:schemeClr val="tx1"/>
            </a:solidFill>
            <a:miter lim="800000"/>
            <a:headEnd/>
            <a:tailEnd/>
          </a:ln>
          <a:effectLst>
            <a:reflection blurRad="6350" stA="50000" endA="300" endPos="55500" dist="50800" dir="5400000" sy="-100000" algn="bl" rotWithShape="0"/>
          </a:effectLst>
        </p:spPr>
      </p:pic>
      <p:pic>
        <p:nvPicPr>
          <p:cNvPr id="13320" name="Picture 12" descr="417px-hypercube_svg"/>
          <p:cNvPicPr>
            <a:picLocks noChangeAspect="1" noChangeArrowheads="1"/>
          </p:cNvPicPr>
          <p:nvPr/>
        </p:nvPicPr>
        <p:blipFill>
          <a:blip r:embed="rId3" cstate="print"/>
          <a:srcRect/>
          <a:stretch>
            <a:fillRect/>
          </a:stretch>
        </p:blipFill>
        <p:spPr bwMode="auto">
          <a:xfrm>
            <a:off x="1331640" y="3068960"/>
            <a:ext cx="1690687" cy="1849437"/>
          </a:xfrm>
          <a:prstGeom prst="rect">
            <a:avLst/>
          </a:prstGeom>
          <a:noFill/>
          <a:ln w="9525">
            <a:noFill/>
            <a:miter lim="800000"/>
            <a:headEnd/>
            <a:tailEnd/>
          </a:ln>
          <a:effectLst>
            <a:reflection blurRad="6350" stA="50000" endA="300" endPos="55500" dist="508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597650"/>
          </a:xfrm>
        </p:spPr>
        <p:txBody>
          <a:bodyPr rtlCol="0">
            <a:normAutofit fontScale="90000"/>
          </a:bodyPr>
          <a:lstStyle/>
          <a:p>
            <a:pPr eaLnBrk="1" fontAlgn="auto" hangingPunct="1">
              <a:spcAft>
                <a:spcPts val="0"/>
              </a:spcAft>
              <a:defRPr/>
            </a:pP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3100" dirty="0" smtClean="0"/>
              <a:t>Τ</a:t>
            </a:r>
            <a:r>
              <a:rPr lang="el-GR" sz="2000" b="1" dirty="0" smtClean="0"/>
              <a:t>α μαθηματικά και η τέχνη </a:t>
            </a:r>
            <a:r>
              <a:rPr lang="el-GR" sz="2000" dirty="0" smtClean="0"/>
              <a:t>γενικότερα μολονότι, φαινομενικά τουλάχιστον, αποτελούν δυο ξεχωριστά – διακριτά πεδία της ανθρώπινης δραστηριότητας, εντούτοις είναι δυνατόν να συνδυαστούν και να δώσουν αξιοθαύμαστες δημιουργίες.</a:t>
            </a:r>
            <a:r>
              <a:rPr lang="el-GR" sz="2000" b="1" dirty="0" smtClean="0"/>
              <a:t> Ιστορικά, τα μαθηματικά, μολονότι θεωρούνται κυρίως λογική – αναλυτική επιστήμη, έχουν παίξει σημαντικό ρόλο στην εξέλιξη της τέχνης, η οποία απευθύνεται κυρίως στο συναίσθημα.</a:t>
            </a: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1800" b="1" dirty="0" smtClean="0"/>
              <a:t/>
            </a:r>
            <a:br>
              <a:rPr lang="el-GR" sz="1800" b="1" dirty="0" smtClean="0"/>
            </a:br>
            <a:r>
              <a:rPr lang="el-GR" sz="2000" dirty="0" smtClean="0"/>
              <a:t>Για τους Αιγυπτίους η γεωμετρία ήταν ένα σύνολο εμπειρικών γνώσεων κατάλληλων για τους εξερευνητές της γης, τους καλλιτέχνες, τους αρχιτέκτονες, τους μηχανικούς και τους γλύπτες. Αποτελούσε πρωτίστως ένα εργαλείο που τους προσέφερε την δυνατότητα να εκτελούν πρακτικές και καλλιτεχνικές εργασίες.</a:t>
            </a:r>
            <a:br>
              <a:rPr lang="el-GR" sz="2000" dirty="0" smtClean="0"/>
            </a:br>
            <a:r>
              <a:rPr lang="el-GR" sz="2000" dirty="0" smtClean="0"/>
              <a:t> </a:t>
            </a:r>
            <a:br>
              <a:rPr lang="el-GR" sz="2000" dirty="0" smtClean="0"/>
            </a:br>
            <a:r>
              <a:rPr lang="el-GR" sz="2000" dirty="0" smtClean="0"/>
              <a:t> </a:t>
            </a:r>
            <a:br>
              <a:rPr lang="el-GR" sz="2000" dirty="0" smtClean="0"/>
            </a:br>
            <a:r>
              <a:rPr lang="el-GR" sz="2000" dirty="0" smtClean="0"/>
              <a:t> </a:t>
            </a:r>
            <a:br>
              <a:rPr lang="el-GR" sz="2000" dirty="0" smtClean="0"/>
            </a:br>
            <a:r>
              <a:rPr lang="el-GR" sz="2000" b="1" dirty="0" smtClean="0"/>
              <a:t> </a:t>
            </a:r>
            <a:r>
              <a:rPr lang="el-GR" sz="1800" dirty="0" smtClean="0"/>
              <a:t/>
            </a:r>
            <a:br>
              <a:rPr lang="el-GR" sz="1800" dirty="0" smtClean="0"/>
            </a:br>
            <a:r>
              <a:rPr lang="el-GR" sz="1800" b="1" dirty="0" smtClean="0"/>
              <a:t/>
            </a:r>
            <a:br>
              <a:rPr lang="el-GR" sz="1800" b="1" dirty="0" smtClean="0"/>
            </a:br>
            <a:endParaRPr lang="el-GR" sz="1800" dirty="0" smtClean="0"/>
          </a:p>
        </p:txBody>
      </p:sp>
      <p:pic>
        <p:nvPicPr>
          <p:cNvPr id="14339" name="Picture 2" descr="1-300x298"/>
          <p:cNvPicPr>
            <a:picLocks noChangeAspect="1" noChangeArrowheads="1"/>
          </p:cNvPicPr>
          <p:nvPr/>
        </p:nvPicPr>
        <p:blipFill>
          <a:blip r:embed="rId2" cstate="print"/>
          <a:srcRect/>
          <a:stretch>
            <a:fillRect/>
          </a:stretch>
        </p:blipFill>
        <p:spPr bwMode="auto">
          <a:xfrm>
            <a:off x="2987675" y="1916113"/>
            <a:ext cx="2857500"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TextBox"/>
          <p:cNvSpPr txBox="1">
            <a:spLocks noChangeArrowheads="1"/>
          </p:cNvSpPr>
          <p:nvPr/>
        </p:nvSpPr>
        <p:spPr bwMode="auto">
          <a:xfrm>
            <a:off x="1258888" y="692150"/>
            <a:ext cx="6049962" cy="523875"/>
          </a:xfrm>
          <a:prstGeom prst="rect">
            <a:avLst/>
          </a:prstGeom>
          <a:noFill/>
          <a:ln w="9525">
            <a:noFill/>
            <a:miter lim="800000"/>
            <a:headEnd/>
            <a:tailEnd/>
          </a:ln>
        </p:spPr>
        <p:txBody>
          <a:bodyPr>
            <a:spAutoFit/>
          </a:bodyPr>
          <a:lstStyle/>
          <a:p>
            <a:r>
              <a:rPr lang="el-GR"/>
              <a:t>        </a:t>
            </a:r>
            <a:r>
              <a:rPr lang="el-GR" sz="2800" b="1"/>
              <a:t>ΓΕΩΜΕΤΡΙΚΕΣ  ΔΗΜΙΟΥΡΓΙΕΣ</a:t>
            </a:r>
          </a:p>
        </p:txBody>
      </p:sp>
      <p:sp>
        <p:nvSpPr>
          <p:cNvPr id="15363" name="2 - Ορθογώνιο"/>
          <p:cNvSpPr>
            <a:spLocks noChangeArrowheads="1"/>
          </p:cNvSpPr>
          <p:nvPr/>
        </p:nvSpPr>
        <p:spPr bwMode="auto">
          <a:xfrm>
            <a:off x="250825" y="1844675"/>
            <a:ext cx="6858000" cy="646113"/>
          </a:xfrm>
          <a:prstGeom prst="rect">
            <a:avLst/>
          </a:prstGeom>
          <a:noFill/>
          <a:ln w="9525">
            <a:noFill/>
            <a:miter lim="800000"/>
            <a:headEnd/>
            <a:tailEnd/>
          </a:ln>
        </p:spPr>
        <p:txBody>
          <a:bodyPr>
            <a:spAutoFit/>
          </a:bodyPr>
          <a:lstStyle/>
          <a:p>
            <a:r>
              <a:rPr lang="el-GR" b="1"/>
              <a:t>Μια ψευδαίσθηση: </a:t>
            </a:r>
            <a:r>
              <a:rPr lang="el-GR"/>
              <a:t>To εξάγωνο χρησιμοποιείται επίσης για να</a:t>
            </a:r>
          </a:p>
          <a:p>
            <a:r>
              <a:rPr lang="el-GR"/>
              <a:t>δημιουργήσει την ψευδαίσθηση του κύβου.</a:t>
            </a:r>
          </a:p>
        </p:txBody>
      </p:sp>
      <p:pic>
        <p:nvPicPr>
          <p:cNvPr id="15364" name="Picture 2"/>
          <p:cNvPicPr>
            <a:picLocks noChangeAspect="1" noChangeArrowheads="1"/>
          </p:cNvPicPr>
          <p:nvPr/>
        </p:nvPicPr>
        <p:blipFill>
          <a:blip r:embed="rId2" cstate="print"/>
          <a:srcRect/>
          <a:stretch>
            <a:fillRect/>
          </a:stretch>
        </p:blipFill>
        <p:spPr bwMode="auto">
          <a:xfrm>
            <a:off x="395288" y="2565400"/>
            <a:ext cx="8064500"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descr="C:\Users\user\Desktop\zacharoula\projekt\zaxa penny\imagesCADW64WD.jpg"/>
          <p:cNvPicPr>
            <a:picLocks noChangeAspect="1" noChangeArrowheads="1"/>
          </p:cNvPicPr>
          <p:nvPr/>
        </p:nvPicPr>
        <p:blipFill>
          <a:blip r:embed="rId2" cstate="print"/>
          <a:srcRect/>
          <a:stretch>
            <a:fillRect/>
          </a:stretch>
        </p:blipFill>
        <p:spPr bwMode="auto">
          <a:xfrm>
            <a:off x="6202693" y="0"/>
            <a:ext cx="2941307" cy="2205980"/>
          </a:xfrm>
          <a:prstGeom prst="rect">
            <a:avLst/>
          </a:prstGeom>
          <a:noFill/>
        </p:spPr>
      </p:pic>
      <p:pic>
        <p:nvPicPr>
          <p:cNvPr id="109570" name="Picture 2" descr="C:\Users\user\Desktop\zacharoula\28-29f3-thumb-large[1].jpg"/>
          <p:cNvPicPr>
            <a:picLocks noChangeAspect="1" noChangeArrowheads="1"/>
          </p:cNvPicPr>
          <p:nvPr/>
        </p:nvPicPr>
        <p:blipFill>
          <a:blip r:embed="rId3" cstate="print"/>
          <a:srcRect/>
          <a:stretch>
            <a:fillRect/>
          </a:stretch>
        </p:blipFill>
        <p:spPr bwMode="auto">
          <a:xfrm>
            <a:off x="0" y="0"/>
            <a:ext cx="4154066" cy="4154066"/>
          </a:xfrm>
          <a:prstGeom prst="rect">
            <a:avLst/>
          </a:prstGeom>
          <a:noFill/>
        </p:spPr>
      </p:pic>
      <p:pic>
        <p:nvPicPr>
          <p:cNvPr id="109574" name="Picture 6" descr="10images"/>
          <p:cNvPicPr>
            <a:picLocks noChangeAspect="1" noChangeArrowheads="1"/>
          </p:cNvPicPr>
          <p:nvPr/>
        </p:nvPicPr>
        <p:blipFill>
          <a:blip r:embed="rId4" cstate="print"/>
          <a:srcRect/>
          <a:stretch>
            <a:fillRect/>
          </a:stretch>
        </p:blipFill>
        <p:spPr bwMode="auto">
          <a:xfrm>
            <a:off x="0" y="4221088"/>
            <a:ext cx="3799386" cy="2636912"/>
          </a:xfrm>
          <a:prstGeom prst="rect">
            <a:avLst/>
          </a:prstGeom>
          <a:noFill/>
          <a:ln w="38100">
            <a:solidFill>
              <a:schemeClr val="tx1"/>
            </a:solidFill>
            <a:miter lim="800000"/>
            <a:headEnd/>
            <a:tailEnd/>
          </a:ln>
        </p:spPr>
      </p:pic>
      <p:pic>
        <p:nvPicPr>
          <p:cNvPr id="109575" name="Picture 7" descr="C:\Users\user\Desktop\zacharoula\projekt\zaxa penny\ΥΛΙΚΟ\Sol lewitt\11images.jpeg"/>
          <p:cNvPicPr>
            <a:picLocks noChangeAspect="1" noChangeArrowheads="1"/>
          </p:cNvPicPr>
          <p:nvPr/>
        </p:nvPicPr>
        <p:blipFill>
          <a:blip r:embed="rId5" cstate="print"/>
          <a:srcRect/>
          <a:stretch>
            <a:fillRect/>
          </a:stretch>
        </p:blipFill>
        <p:spPr bwMode="auto">
          <a:xfrm>
            <a:off x="4139952" y="2957208"/>
            <a:ext cx="5004048" cy="3900792"/>
          </a:xfrm>
          <a:prstGeom prst="rect">
            <a:avLst/>
          </a:prstGeom>
          <a:noFill/>
        </p:spPr>
      </p:pic>
      <p:pic>
        <p:nvPicPr>
          <p:cNvPr id="109576" name="rg_hi" descr="ANd9GcSugEe6NRBt0Hu9RNixvvugd2Vy36AVKfAfiu5ugobnLQ915fTT"/>
          <p:cNvPicPr>
            <a:picLocks noChangeAspect="1" noChangeArrowheads="1"/>
          </p:cNvPicPr>
          <p:nvPr/>
        </p:nvPicPr>
        <p:blipFill>
          <a:blip r:embed="rId6" cstate="print"/>
          <a:srcRect/>
          <a:stretch>
            <a:fillRect/>
          </a:stretch>
        </p:blipFill>
        <p:spPr bwMode="auto">
          <a:xfrm>
            <a:off x="4139952" y="692696"/>
            <a:ext cx="214312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219700" y="549275"/>
            <a:ext cx="3673475" cy="5543550"/>
          </a:xfrm>
        </p:spPr>
        <p:txBody>
          <a:bodyPr rtlCol="0">
            <a:normAutofit fontScale="90000"/>
          </a:bodyPr>
          <a:lstStyle/>
          <a:p>
            <a:pPr eaLnBrk="1" fontAlgn="auto" hangingPunct="1">
              <a:spcAft>
                <a:spcPts val="0"/>
              </a:spcAft>
              <a:defRPr/>
            </a:pPr>
            <a:r>
              <a:rPr lang="el-GR" sz="2000" b="1" dirty="0" smtClean="0">
                <a:solidFill>
                  <a:schemeClr val="bg1"/>
                </a:solidFill>
              </a:rPr>
              <a:t>Βιτρούβιος Άντρας: </a:t>
            </a:r>
            <a:r>
              <a:rPr lang="el-GR" sz="2000" dirty="0" smtClean="0">
                <a:solidFill>
                  <a:schemeClr val="bg1"/>
                </a:solidFill>
              </a:rPr>
              <a:t>Στο ανθρώπινο σώμα, το κεντρικό σημείο είναι</a:t>
            </a:r>
            <a:br>
              <a:rPr lang="el-GR" sz="2000" dirty="0" smtClean="0">
                <a:solidFill>
                  <a:schemeClr val="bg1"/>
                </a:solidFill>
              </a:rPr>
            </a:br>
            <a:r>
              <a:rPr lang="el-GR" sz="2000" dirty="0" smtClean="0">
                <a:solidFill>
                  <a:schemeClr val="bg1"/>
                </a:solidFill>
              </a:rPr>
              <a:t>φυσικά ο ομφαλός. Γι αυτό εάν ένας άνθρωπος τοποθετείται με την</a:t>
            </a:r>
            <a:br>
              <a:rPr lang="el-GR" sz="2000" dirty="0" smtClean="0">
                <a:solidFill>
                  <a:schemeClr val="bg1"/>
                </a:solidFill>
              </a:rPr>
            </a:br>
            <a:r>
              <a:rPr lang="el-GR" sz="2000" dirty="0" smtClean="0">
                <a:solidFill>
                  <a:schemeClr val="bg1"/>
                </a:solidFill>
              </a:rPr>
              <a:t>πλάτη στο πάτωμα και με τα χέρια στην ανάταση τότε αν ένας</a:t>
            </a:r>
            <a:br>
              <a:rPr lang="el-GR" sz="2000" dirty="0" smtClean="0">
                <a:solidFill>
                  <a:schemeClr val="bg1"/>
                </a:solidFill>
              </a:rPr>
            </a:br>
            <a:r>
              <a:rPr lang="el-GR" sz="2000" dirty="0" smtClean="0">
                <a:solidFill>
                  <a:schemeClr val="bg1"/>
                </a:solidFill>
              </a:rPr>
              <a:t>διαβήτης βάλει ως κέντρο τον ομφαλό, τότε τα δάκτυλα και τα πόδια</a:t>
            </a:r>
            <a:br>
              <a:rPr lang="el-GR" sz="2000" dirty="0" smtClean="0">
                <a:solidFill>
                  <a:schemeClr val="bg1"/>
                </a:solidFill>
              </a:rPr>
            </a:br>
            <a:r>
              <a:rPr lang="el-GR" sz="2000" dirty="0" smtClean="0">
                <a:solidFill>
                  <a:schemeClr val="bg1"/>
                </a:solidFill>
              </a:rPr>
              <a:t>θα αγγίζουν την περιφέρεια ενός κύκλου. Κι έτσι καθώς το</a:t>
            </a:r>
            <a:br>
              <a:rPr lang="el-GR" sz="2000" dirty="0" smtClean="0">
                <a:solidFill>
                  <a:schemeClr val="bg1"/>
                </a:solidFill>
              </a:rPr>
            </a:br>
            <a:r>
              <a:rPr lang="el-GR" sz="2000" dirty="0" smtClean="0">
                <a:solidFill>
                  <a:schemeClr val="bg1"/>
                </a:solidFill>
              </a:rPr>
              <a:t>ανθρώπινο σώμα περιγράφεται από, μια κυκλική γραμμή, έτσι και</a:t>
            </a:r>
            <a:br>
              <a:rPr lang="el-GR" sz="2000" dirty="0" smtClean="0">
                <a:solidFill>
                  <a:schemeClr val="bg1"/>
                </a:solidFill>
              </a:rPr>
            </a:br>
            <a:r>
              <a:rPr lang="el-GR" sz="2000" dirty="0" smtClean="0">
                <a:solidFill>
                  <a:schemeClr val="bg1"/>
                </a:solidFill>
              </a:rPr>
              <a:t>μια τετράγωνη φιγούρα μπορεί να σχηματιστεί αφού εάν</a:t>
            </a:r>
            <a:br>
              <a:rPr lang="el-GR" sz="2000" dirty="0" smtClean="0">
                <a:solidFill>
                  <a:schemeClr val="bg1"/>
                </a:solidFill>
              </a:rPr>
            </a:br>
            <a:r>
              <a:rPr lang="el-GR" sz="2000" dirty="0" smtClean="0">
                <a:solidFill>
                  <a:schemeClr val="bg1"/>
                </a:solidFill>
              </a:rPr>
              <a:t>μετρήσουμε την απόσταση από τα πόδια μέχρι το κεφάλι και μετά</a:t>
            </a:r>
            <a:br>
              <a:rPr lang="el-GR" sz="2000" dirty="0" smtClean="0">
                <a:solidFill>
                  <a:schemeClr val="bg1"/>
                </a:solidFill>
              </a:rPr>
            </a:br>
            <a:r>
              <a:rPr lang="el-GR" sz="2000" dirty="0" smtClean="0">
                <a:solidFill>
                  <a:schemeClr val="bg1"/>
                </a:solidFill>
              </a:rPr>
              <a:t>την απόσταση μεταξύ των δύο χεριών σε έκταση, τότε το πλάτος και</a:t>
            </a:r>
            <a:br>
              <a:rPr lang="el-GR" sz="2000" dirty="0" smtClean="0">
                <a:solidFill>
                  <a:schemeClr val="bg1"/>
                </a:solidFill>
              </a:rPr>
            </a:br>
            <a:r>
              <a:rPr lang="el-GR" sz="2000" dirty="0" smtClean="0">
                <a:solidFill>
                  <a:schemeClr val="bg1"/>
                </a:solidFill>
              </a:rPr>
              <a:t>το ύψος θα είναι το ίδιο.</a:t>
            </a:r>
            <a:endParaRPr lang="el-GR" sz="2000" b="1" dirty="0" smtClean="0">
              <a:solidFill>
                <a:schemeClr val="bg1"/>
              </a:solidFill>
            </a:endParaRPr>
          </a:p>
        </p:txBody>
      </p:sp>
      <p:pic>
        <p:nvPicPr>
          <p:cNvPr id="46083" name="Picture 3"/>
          <p:cNvPicPr>
            <a:picLocks noChangeAspect="1" noChangeArrowheads="1"/>
          </p:cNvPicPr>
          <p:nvPr/>
        </p:nvPicPr>
        <p:blipFill>
          <a:blip r:embed="rId2" cstate="print"/>
          <a:srcRect/>
          <a:stretch>
            <a:fillRect/>
          </a:stretch>
        </p:blipFill>
        <p:spPr bwMode="auto">
          <a:xfrm>
            <a:off x="251520" y="188640"/>
            <a:ext cx="4589562" cy="62646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sz="2400" dirty="0" smtClean="0"/>
              <a:t>ΕΙΣΑΓΩΓΗ …</a:t>
            </a:r>
          </a:p>
        </p:txBody>
      </p:sp>
      <p:sp>
        <p:nvSpPr>
          <p:cNvPr id="3075" name="Rectangle 3"/>
          <p:cNvSpPr>
            <a:spLocks noGrp="1" noChangeArrowheads="1"/>
          </p:cNvSpPr>
          <p:nvPr>
            <p:ph idx="1"/>
          </p:nvPr>
        </p:nvSpPr>
        <p:spPr/>
        <p:txBody>
          <a:bodyPr/>
          <a:lstStyle/>
          <a:p>
            <a:pPr eaLnBrk="1" hangingPunct="1">
              <a:lnSpc>
                <a:spcPct val="80000"/>
              </a:lnSpc>
              <a:buNone/>
            </a:pPr>
            <a:r>
              <a:rPr lang="el-GR" sz="2000" dirty="0" smtClean="0"/>
              <a:t>      Ερευνώντας την τέχνη σε διάφορες εποχές και πεδία : Παλαιολιθική εποχή, Αρχαία Αίγυπτος, Αρχαία Ελλάδα , Αναγέννηση ,και σημερινή εποχή κατανοήσαμε πως η γεωμετρία αποτέλεσε αναπόσπαστο τμήμα της τέχνης . </a:t>
            </a:r>
          </a:p>
          <a:p>
            <a:pPr eaLnBrk="1" hangingPunct="1">
              <a:lnSpc>
                <a:spcPct val="80000"/>
              </a:lnSpc>
              <a:buNone/>
            </a:pPr>
            <a:r>
              <a:rPr lang="el-GR" sz="2000" dirty="0" smtClean="0"/>
              <a:t>      </a:t>
            </a:r>
          </a:p>
          <a:p>
            <a:pPr eaLnBrk="1" hangingPunct="1">
              <a:lnSpc>
                <a:spcPct val="80000"/>
              </a:lnSpc>
              <a:buNone/>
            </a:pPr>
            <a:r>
              <a:rPr lang="el-GR" sz="2000" dirty="0" smtClean="0"/>
              <a:t>      Κατά την Παλαιολιθική Εποχή συναντάμε κυρίως απλά αντικείμενα και κατασκευές με απεικονίσεις ζώων.</a:t>
            </a:r>
          </a:p>
          <a:p>
            <a:pPr eaLnBrk="1" hangingPunct="1">
              <a:lnSpc>
                <a:spcPct val="80000"/>
              </a:lnSpc>
              <a:buNone/>
            </a:pPr>
            <a:r>
              <a:rPr lang="el-GR" sz="2000" dirty="0" smtClean="0"/>
              <a:t>    </a:t>
            </a:r>
          </a:p>
          <a:p>
            <a:pPr eaLnBrk="1" hangingPunct="1">
              <a:lnSpc>
                <a:spcPct val="80000"/>
              </a:lnSpc>
              <a:buNone/>
            </a:pPr>
            <a:r>
              <a:rPr lang="el-GR" sz="2000" dirty="0" smtClean="0"/>
              <a:t>      Κατά την Αρχαία Ελλάδα και Αίγυπτο τα έργα αποκτούν γεωμετρικό χαρακτήρα και οι απεικονίσεις πολλές φορές βασίζονται σε γεωμετρικά σχήματα. Στη συνέχεια οι καλλιτέχνες αναζητούν νέες μεθόδους και πιο ρεαλιστικές απεικονίσεις κι έτσι οδηγούνται στη προοπτική , στην αναπαράσταση τρισδιάστατων σχημάτων. </a:t>
            </a:r>
          </a:p>
          <a:p>
            <a:pPr eaLnBrk="1" hangingPunct="1">
              <a:lnSpc>
                <a:spcPct val="80000"/>
              </a:lnSpc>
              <a:buNone/>
            </a:pPr>
            <a:endParaRPr lang="el-GR" sz="2000" dirty="0" smtClean="0"/>
          </a:p>
          <a:p>
            <a:pPr eaLnBrk="1" hangingPunct="1">
              <a:lnSpc>
                <a:spcPct val="80000"/>
              </a:lnSpc>
              <a:buNone/>
            </a:pPr>
            <a:r>
              <a:rPr lang="el-GR" sz="2000" dirty="0" smtClean="0"/>
              <a:t>      Τέλος, κατά την Αναγέννηση προέκυψαν κι άλλα σημεία ένωσης της τέχνης και της γεωμετρίας και στις αρχές του 20ου αιώνα εμφανίστηκε ο "κυβισμός", ο οποίος χρησιμοποιήθηκε σε κτίρια και μνημεία.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C:\Users\user\Desktop\zacharoula\projekt\zaxa penny\ΥΛΙΚΟ\ΓΕΩΜΕΤΡΙΚΕΣ ΨΕΥΔΕΣΘΗΣΕΙΣΜΕ ΚΟΛΛΗΤΙΚΗ ΤΑΙΝΙΑ\kolitikitenia2.jpg"/>
          <p:cNvPicPr>
            <a:picLocks noChangeAspect="1" noChangeArrowheads="1"/>
          </p:cNvPicPr>
          <p:nvPr/>
        </p:nvPicPr>
        <p:blipFill>
          <a:blip r:embed="rId2" cstate="print"/>
          <a:srcRect/>
          <a:stretch>
            <a:fillRect/>
          </a:stretch>
        </p:blipFill>
        <p:spPr bwMode="auto">
          <a:xfrm>
            <a:off x="0" y="1"/>
            <a:ext cx="4427984" cy="6858000"/>
          </a:xfrm>
          <a:prstGeom prst="rect">
            <a:avLst/>
          </a:prstGeom>
          <a:noFill/>
        </p:spPr>
      </p:pic>
      <p:pic>
        <p:nvPicPr>
          <p:cNvPr id="110595" name="Picture 3" descr="C:\Users\user\Desktop\zacharoula\projekt\zaxa penny\ΥΛΙΚΟ\ΓΕΩΜΕΤΡΙΚΕΣ ΨΕΥΔΕΣΘΗΣΕΙΣΜΕ ΚΟΛΛΗΤΙΚΗ ΤΑΙΝΙΑ\kolitikitenia5.jpg"/>
          <p:cNvPicPr>
            <a:picLocks noChangeAspect="1" noChangeArrowheads="1"/>
          </p:cNvPicPr>
          <p:nvPr/>
        </p:nvPicPr>
        <p:blipFill>
          <a:blip r:embed="rId3" cstate="print"/>
          <a:srcRect/>
          <a:stretch>
            <a:fillRect/>
          </a:stretch>
        </p:blipFill>
        <p:spPr bwMode="auto">
          <a:xfrm>
            <a:off x="4013488" y="0"/>
            <a:ext cx="5130511"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Users\user\Desktop\zacharoula\projekt\zaxa penny\fruits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Υπότιτλος"/>
          <p:cNvSpPr>
            <a:spLocks noGrp="1"/>
          </p:cNvSpPr>
          <p:nvPr>
            <p:ph type="subTitle" idx="1"/>
          </p:nvPr>
        </p:nvSpPr>
        <p:spPr>
          <a:xfrm>
            <a:off x="1403648" y="2420888"/>
            <a:ext cx="6400800" cy="2448272"/>
          </a:xfrm>
        </p:spPr>
        <p:txBody>
          <a:bodyPr/>
          <a:lstStyle/>
          <a:p>
            <a:r>
              <a:rPr lang="en-US" sz="2000" dirty="0" smtClean="0">
                <a:solidFill>
                  <a:schemeClr val="tx1"/>
                </a:solidFill>
              </a:rPr>
              <a:t/>
            </a:r>
            <a:br>
              <a:rPr lang="en-US" sz="2000" dirty="0" smtClean="0">
                <a:solidFill>
                  <a:schemeClr val="tx1"/>
                </a:solidFill>
              </a:rPr>
            </a:br>
            <a:endParaRPr lang="el-GR" sz="2000" dirty="0">
              <a:solidFill>
                <a:schemeClr val="tx1"/>
              </a:solidFill>
            </a:endParaRPr>
          </a:p>
        </p:txBody>
      </p:sp>
      <p:sp>
        <p:nvSpPr>
          <p:cNvPr id="5" name="4 - TextBox"/>
          <p:cNvSpPr txBox="1"/>
          <p:nvPr/>
        </p:nvSpPr>
        <p:spPr>
          <a:xfrm>
            <a:off x="3203848" y="2132856"/>
            <a:ext cx="2952328" cy="2831544"/>
          </a:xfrm>
          <a:prstGeom prst="rect">
            <a:avLst/>
          </a:prstGeom>
          <a:noFill/>
        </p:spPr>
        <p:txBody>
          <a:bodyPr wrap="square" rtlCol="0">
            <a:spAutoFit/>
          </a:bodyPr>
          <a:lstStyle/>
          <a:p>
            <a:r>
              <a:rPr lang="el-GR" b="1" dirty="0" smtClean="0"/>
              <a:t>Ομάδα:</a:t>
            </a:r>
            <a:r>
              <a:rPr lang="en-US" b="1" dirty="0" smtClean="0"/>
              <a:t>Euklidis Youngsters</a:t>
            </a:r>
            <a:endParaRPr lang="el-GR" b="1" dirty="0" smtClean="0"/>
          </a:p>
          <a:p>
            <a:endParaRPr lang="en-US" dirty="0" smtClean="0"/>
          </a:p>
          <a:p>
            <a:r>
              <a:rPr lang="el-GR" dirty="0" smtClean="0"/>
              <a:t>Τσαβδαρίδου Ζαχαρούλα</a:t>
            </a:r>
          </a:p>
          <a:p>
            <a:r>
              <a:rPr lang="el-GR" dirty="0" smtClean="0"/>
              <a:t>Μαράζογλου Παναγιώτα</a:t>
            </a:r>
          </a:p>
          <a:p>
            <a:r>
              <a:rPr lang="el-GR" dirty="0" smtClean="0"/>
              <a:t>Κοντός Παναγιώτης</a:t>
            </a:r>
          </a:p>
          <a:p>
            <a:r>
              <a:rPr lang="el-GR" dirty="0" smtClean="0"/>
              <a:t>Καρακούλιας Θανάσης</a:t>
            </a:r>
          </a:p>
          <a:p>
            <a:r>
              <a:rPr lang="el-GR" dirty="0" smtClean="0"/>
              <a:t>Καρατζιάς Δημήτρης</a:t>
            </a:r>
          </a:p>
          <a:p>
            <a:r>
              <a:rPr lang="el-GR" dirty="0" smtClean="0"/>
              <a:t>Κιάνκοφ Βέντσι</a:t>
            </a:r>
          </a:p>
          <a:p>
            <a:endParaRPr lang="el-GR" sz="1600" dirty="0"/>
          </a:p>
        </p:txBody>
      </p:sp>
      <p:sp>
        <p:nvSpPr>
          <p:cNvPr id="6" name="5 - TextBox"/>
          <p:cNvSpPr txBox="1"/>
          <p:nvPr/>
        </p:nvSpPr>
        <p:spPr>
          <a:xfrm>
            <a:off x="971600" y="6309320"/>
            <a:ext cx="7200800" cy="369332"/>
          </a:xfrm>
          <a:prstGeom prst="rect">
            <a:avLst/>
          </a:prstGeom>
          <a:noFill/>
        </p:spPr>
        <p:txBody>
          <a:bodyPr wrap="square" rtlCol="0">
            <a:spAutoFit/>
          </a:bodyPr>
          <a:lstStyle/>
          <a:p>
            <a:r>
              <a:rPr lang="el-GR" b="1" dirty="0" smtClean="0"/>
              <a:t>Υπεύθυνες Καθηγήτριες</a:t>
            </a:r>
            <a:r>
              <a:rPr lang="el-GR" dirty="0" smtClean="0"/>
              <a:t>: Αγκαθίδου Σταυρούλα, Τοπάλη Ευαγγελία</a:t>
            </a:r>
            <a:endParaRPr lang="el-GR" dirty="0"/>
          </a:p>
        </p:txBody>
      </p:sp>
      <p:sp>
        <p:nvSpPr>
          <p:cNvPr id="7" name="6 - TextBox"/>
          <p:cNvSpPr txBox="1"/>
          <p:nvPr/>
        </p:nvSpPr>
        <p:spPr>
          <a:xfrm>
            <a:off x="611560" y="260648"/>
            <a:ext cx="7920880" cy="584775"/>
          </a:xfrm>
          <a:prstGeom prst="rect">
            <a:avLst/>
          </a:prstGeom>
          <a:noFill/>
        </p:spPr>
        <p:txBody>
          <a:bodyPr wrap="square" rtlCol="0">
            <a:spAutoFit/>
          </a:bodyPr>
          <a:lstStyle/>
          <a:p>
            <a:r>
              <a:rPr lang="el-GR" sz="3200" dirty="0" smtClean="0"/>
              <a:t>                ΤΕΛΟΣ ΠΑΡΟΥΣΙΑΣΗΣ</a:t>
            </a:r>
            <a:endParaRPr lang="el-GR"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zacharoula\projekt\zaxa penny\imagesCAZMZZD9.jpg"/>
          <p:cNvPicPr>
            <a:picLocks noChangeAspect="1" noChangeArrowheads="1"/>
          </p:cNvPicPr>
          <p:nvPr/>
        </p:nvPicPr>
        <p:blipFill>
          <a:blip r:embed="rId3" cstate="print"/>
          <a:srcRect/>
          <a:stretch>
            <a:fillRect/>
          </a:stretch>
        </p:blipFill>
        <p:spPr bwMode="auto">
          <a:xfrm>
            <a:off x="683568" y="260648"/>
            <a:ext cx="7704856" cy="6236972"/>
          </a:xfrm>
          <a:prstGeom prst="rect">
            <a:avLst/>
          </a:prstGeom>
          <a:noFill/>
        </p:spPr>
      </p:pic>
      <p:sp>
        <p:nvSpPr>
          <p:cNvPr id="4098" name="Rectangle 2"/>
          <p:cNvSpPr>
            <a:spLocks noGrp="1" noChangeArrowheads="1"/>
          </p:cNvSpPr>
          <p:nvPr>
            <p:ph type="title"/>
          </p:nvPr>
        </p:nvSpPr>
        <p:spPr>
          <a:xfrm>
            <a:off x="179388" y="260350"/>
            <a:ext cx="8229600" cy="1143000"/>
          </a:xfrm>
        </p:spPr>
        <p:txBody>
          <a:bodyPr/>
          <a:lstStyle/>
          <a:p>
            <a:pPr eaLnBrk="1" hangingPunct="1"/>
            <a:r>
              <a:rPr lang="el-GR" sz="3000" dirty="0" smtClean="0"/>
              <a:t>ΚΕΦΑΛΑΙΑ</a:t>
            </a:r>
            <a:r>
              <a:rPr lang="en-US" sz="3000" dirty="0" smtClean="0"/>
              <a:t>:</a:t>
            </a:r>
            <a:endParaRPr lang="el-GR" sz="3000" dirty="0" smtClean="0"/>
          </a:p>
        </p:txBody>
      </p:sp>
      <p:sp>
        <p:nvSpPr>
          <p:cNvPr id="4099" name="Rectangle 3"/>
          <p:cNvSpPr>
            <a:spLocks noGrp="1" noChangeArrowheads="1"/>
          </p:cNvSpPr>
          <p:nvPr>
            <p:ph idx="1"/>
          </p:nvPr>
        </p:nvSpPr>
        <p:spPr/>
        <p:txBody>
          <a:bodyPr/>
          <a:lstStyle/>
          <a:p>
            <a:pPr eaLnBrk="1" hangingPunct="1"/>
            <a:r>
              <a:rPr lang="el-GR" sz="2000" dirty="0" smtClean="0"/>
              <a:t>1</a:t>
            </a:r>
            <a:r>
              <a:rPr lang="el-GR" sz="2000" baseline="30000" dirty="0" smtClean="0"/>
              <a:t>ο</a:t>
            </a:r>
            <a:r>
              <a:rPr lang="el-GR" sz="2000" dirty="0" smtClean="0"/>
              <a:t> κεφάλαιο</a:t>
            </a:r>
            <a:r>
              <a:rPr lang="en-US" sz="2000" dirty="0" smtClean="0"/>
              <a:t>:</a:t>
            </a:r>
            <a:r>
              <a:rPr lang="el-GR" sz="2000" dirty="0" smtClean="0"/>
              <a:t> Η χρήση της γεωμετρίας στην Παλαιολιθική εποχή</a:t>
            </a:r>
          </a:p>
          <a:p>
            <a:pPr eaLnBrk="1" hangingPunct="1"/>
            <a:r>
              <a:rPr lang="el-GR" sz="2000" dirty="0" smtClean="0"/>
              <a:t>2</a:t>
            </a:r>
            <a:r>
              <a:rPr lang="el-GR" sz="2000" baseline="30000" dirty="0" smtClean="0"/>
              <a:t>ο</a:t>
            </a:r>
            <a:r>
              <a:rPr lang="el-GR" sz="2000" dirty="0" smtClean="0"/>
              <a:t> κεφάλαιο</a:t>
            </a:r>
            <a:r>
              <a:rPr lang="en-US" sz="2000" dirty="0" smtClean="0"/>
              <a:t>: </a:t>
            </a:r>
            <a:r>
              <a:rPr lang="el-GR" sz="2000" dirty="0" smtClean="0"/>
              <a:t>Η γεωμετρία στην τέχνη της Αιγύπτου</a:t>
            </a:r>
          </a:p>
          <a:p>
            <a:pPr eaLnBrk="1" hangingPunct="1"/>
            <a:r>
              <a:rPr lang="el-GR" sz="2000" dirty="0" smtClean="0"/>
              <a:t>3</a:t>
            </a:r>
            <a:r>
              <a:rPr lang="el-GR" sz="2000" baseline="30000" dirty="0" smtClean="0"/>
              <a:t>ο</a:t>
            </a:r>
            <a:r>
              <a:rPr lang="el-GR" sz="2000" dirty="0" smtClean="0"/>
              <a:t> κεφάλαιο:</a:t>
            </a:r>
            <a:r>
              <a:rPr lang="en-US" sz="2000" dirty="0" smtClean="0"/>
              <a:t> </a:t>
            </a:r>
            <a:r>
              <a:rPr lang="el-GR" sz="2000" dirty="0" smtClean="0"/>
              <a:t>Η συμβολή της γεωμετρίας στη διαμόρφωση της Ελληνικής τέχνης</a:t>
            </a:r>
          </a:p>
          <a:p>
            <a:pPr eaLnBrk="1" hangingPunct="1"/>
            <a:r>
              <a:rPr lang="el-GR" sz="2000" dirty="0" smtClean="0"/>
              <a:t>4</a:t>
            </a:r>
            <a:r>
              <a:rPr lang="el-GR" sz="2000" baseline="30000" dirty="0" smtClean="0"/>
              <a:t>ο</a:t>
            </a:r>
            <a:r>
              <a:rPr lang="el-GR" sz="2000" dirty="0" smtClean="0"/>
              <a:t> κεφάλαιο: Ορισμός του πολύεδρου και η εμφάνισή του στην τέχνη και την αρχιτεκτονική</a:t>
            </a:r>
          </a:p>
          <a:p>
            <a:pPr eaLnBrk="1" hangingPunct="1"/>
            <a:r>
              <a:rPr lang="el-GR" sz="2000" dirty="0" smtClean="0"/>
              <a:t>5</a:t>
            </a:r>
            <a:r>
              <a:rPr lang="el-GR" sz="2000" baseline="30000" dirty="0" smtClean="0"/>
              <a:t>ο</a:t>
            </a:r>
            <a:r>
              <a:rPr lang="el-GR" sz="2000" dirty="0" smtClean="0"/>
              <a:t> κεφάλαιο: Κυβισμός – «Μαθηματική τέχνη»</a:t>
            </a:r>
          </a:p>
          <a:p>
            <a:pPr eaLnBrk="1" hangingPunct="1"/>
            <a:r>
              <a:rPr lang="el-GR" sz="2000" dirty="0" smtClean="0"/>
              <a:t>6</a:t>
            </a:r>
            <a:r>
              <a:rPr lang="el-GR" sz="2000" baseline="30000" dirty="0" smtClean="0"/>
              <a:t>ο</a:t>
            </a:r>
            <a:r>
              <a:rPr lang="el-GR" sz="2000" dirty="0" smtClean="0"/>
              <a:t> κεφάλαιο: Γεωμετρικές…δημιουργείες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395288" y="260350"/>
            <a:ext cx="7570787" cy="1517650"/>
          </a:xfrm>
        </p:spPr>
        <p:txBody>
          <a:bodyPr/>
          <a:lstStyle/>
          <a:p>
            <a:pPr eaLnBrk="1" hangingPunct="1"/>
            <a:r>
              <a:rPr lang="el-GR" sz="2800" dirty="0" smtClean="0"/>
              <a:t>1</a:t>
            </a:r>
            <a:r>
              <a:rPr lang="el-GR" sz="2800" baseline="30000" dirty="0" smtClean="0"/>
              <a:t>ο</a:t>
            </a:r>
            <a:r>
              <a:rPr lang="el-GR" sz="2800" dirty="0" smtClean="0"/>
              <a:t> Κεφαλαιο</a:t>
            </a:r>
            <a:br>
              <a:rPr lang="el-GR" sz="2800" dirty="0" smtClean="0"/>
            </a:br>
            <a:r>
              <a:rPr lang="el-GR" sz="2800" dirty="0" smtClean="0"/>
              <a:t/>
            </a:r>
            <a:br>
              <a:rPr lang="el-GR" sz="2800" dirty="0" smtClean="0"/>
            </a:br>
            <a:r>
              <a:rPr lang="el-GR" sz="2800" dirty="0" smtClean="0"/>
              <a:t>                       ΠαλαιολιθικΗ ΕποχΗ</a:t>
            </a:r>
          </a:p>
        </p:txBody>
      </p:sp>
      <p:sp>
        <p:nvSpPr>
          <p:cNvPr id="5123" name="2 - Θέση περιεχομένου"/>
          <p:cNvSpPr>
            <a:spLocks noGrp="1"/>
          </p:cNvSpPr>
          <p:nvPr>
            <p:ph idx="1"/>
          </p:nvPr>
        </p:nvSpPr>
        <p:spPr>
          <a:xfrm>
            <a:off x="467544" y="1988840"/>
            <a:ext cx="8085137" cy="3816350"/>
          </a:xfrm>
        </p:spPr>
        <p:txBody>
          <a:bodyPr/>
          <a:lstStyle/>
          <a:p>
            <a:pPr algn="ctr" eaLnBrk="1" hangingPunct="1">
              <a:buFontTx/>
              <a:buNone/>
            </a:pPr>
            <a:r>
              <a:rPr lang="el-GR" sz="1800" dirty="0" smtClean="0"/>
              <a:t> </a:t>
            </a:r>
            <a:r>
              <a:rPr lang="el-GR" sz="1800" b="1" dirty="0" smtClean="0"/>
              <a:t>Από την Παλαιολιθική εποχή ο άνθρωπος  χρησιμοποιούσε μια ενστικτώδη γεωμετρική γνώση για την κατασκευή των εργαλείων</a:t>
            </a:r>
            <a:r>
              <a:rPr lang="el-GR" sz="1800" dirty="0" smtClean="0"/>
              <a:t>.</a:t>
            </a:r>
          </a:p>
          <a:p>
            <a:pPr eaLnBrk="1" hangingPunct="1">
              <a:buFontTx/>
              <a:buNone/>
            </a:pPr>
            <a:r>
              <a:rPr lang="el-GR" sz="1800" dirty="0" smtClean="0"/>
              <a:t>     Το γεωμετρικό τους ένστικτο οδηγεί τον πρωτόγονο καλλιτέχνη στην απεικόνιση του </a:t>
            </a:r>
            <a:r>
              <a:rPr lang="el-GR" sz="1800" b="1" dirty="0" smtClean="0"/>
              <a:t>τρισδιάστατου χώρου</a:t>
            </a:r>
            <a:r>
              <a:rPr lang="el-GR" sz="1800" dirty="0" smtClean="0"/>
              <a:t>. Στα τέλη της  εποχής αυτής εμφανίζονται τα πρώτα δείγματα τέχνης. Πρόκειται για αντικείμενα και κατασκευές που δημιουργούνται από τον άνθρωπο και έχουν τόσο </a:t>
            </a:r>
            <a:r>
              <a:rPr lang="el-GR" sz="1800" b="1" dirty="0" smtClean="0"/>
              <a:t>πρακτική</a:t>
            </a:r>
            <a:r>
              <a:rPr lang="el-GR" sz="1800" dirty="0" smtClean="0"/>
              <a:t> όσο και </a:t>
            </a:r>
            <a:r>
              <a:rPr lang="el-GR" sz="1800" b="1" dirty="0" smtClean="0"/>
              <a:t>διακοσμητική χρήση</a:t>
            </a:r>
            <a:r>
              <a:rPr lang="el-GR" sz="1800" dirty="0" smtClean="0"/>
              <a:t>. Αυτά είναι </a:t>
            </a:r>
            <a:r>
              <a:rPr lang="el-GR" sz="1800" b="1" dirty="0" smtClean="0"/>
              <a:t>οστέινα</a:t>
            </a:r>
            <a:r>
              <a:rPr lang="el-GR" sz="1800" dirty="0" smtClean="0"/>
              <a:t>, </a:t>
            </a:r>
            <a:r>
              <a:rPr lang="el-GR" sz="1800" b="1" dirty="0" smtClean="0"/>
              <a:t>πήλινα </a:t>
            </a:r>
            <a:r>
              <a:rPr lang="el-GR" sz="1800" dirty="0" smtClean="0"/>
              <a:t>ή </a:t>
            </a:r>
            <a:r>
              <a:rPr lang="el-GR" sz="1800" b="1" dirty="0" smtClean="0"/>
              <a:t>πέτρινα αγαλματίδια</a:t>
            </a:r>
            <a:r>
              <a:rPr lang="el-GR" sz="1800" dirty="0" smtClean="0"/>
              <a:t>, </a:t>
            </a:r>
            <a:r>
              <a:rPr lang="el-GR" sz="1800" b="1" dirty="0" smtClean="0"/>
              <a:t>κοσμήματα,</a:t>
            </a:r>
            <a:r>
              <a:rPr lang="el-GR" sz="1800" dirty="0" smtClean="0"/>
              <a:t> </a:t>
            </a:r>
            <a:r>
              <a:rPr lang="el-GR" sz="1800" b="1" dirty="0" smtClean="0"/>
              <a:t>ζωγραφικές παραστάσεις</a:t>
            </a:r>
            <a:r>
              <a:rPr lang="el-GR" sz="1800" dirty="0" smtClean="0"/>
              <a:t> κ.ά. </a:t>
            </a:r>
            <a:endParaRPr lang="el-GR" sz="1800" b="1" dirty="0" smtClean="0"/>
          </a:p>
        </p:txBody>
      </p:sp>
      <p:pic>
        <p:nvPicPr>
          <p:cNvPr id="2050" name="rg_hi" descr="ANd9GcSTkkcnNfBw8oet041NyVZ5oHT2NFuhxajDmn1ReSWeS6ave26D"/>
          <p:cNvPicPr>
            <a:picLocks noChangeAspect="1" noChangeArrowheads="1"/>
          </p:cNvPicPr>
          <p:nvPr/>
        </p:nvPicPr>
        <p:blipFill>
          <a:blip r:embed="rId2" cstate="print"/>
          <a:srcRect/>
          <a:stretch>
            <a:fillRect/>
          </a:stretch>
        </p:blipFill>
        <p:spPr bwMode="auto">
          <a:xfrm>
            <a:off x="1043608" y="4365104"/>
            <a:ext cx="2664296" cy="2323276"/>
          </a:xfrm>
          <a:prstGeom prst="rect">
            <a:avLst/>
          </a:prstGeom>
          <a:noFill/>
          <a:ln w="9525">
            <a:noFill/>
            <a:miter lim="800000"/>
            <a:headEnd/>
            <a:tailEnd/>
          </a:ln>
        </p:spPr>
      </p:pic>
      <p:pic>
        <p:nvPicPr>
          <p:cNvPr id="2051" name="il_fi" descr="%CE%9C%CE%BF%CF%85%CF%83%CE%B5%CE%AF%CE%BF+%CE%9F%CE%BB%CF%85%CE%BC%CF%80%CE%AF%CE%B1%CF%82+4"/>
          <p:cNvPicPr>
            <a:picLocks noChangeAspect="1" noChangeArrowheads="1"/>
          </p:cNvPicPr>
          <p:nvPr/>
        </p:nvPicPr>
        <p:blipFill>
          <a:blip r:embed="rId3" cstate="print"/>
          <a:srcRect l="8429" t="870" r="15083"/>
          <a:stretch>
            <a:fillRect/>
          </a:stretch>
        </p:blipFill>
        <p:spPr bwMode="auto">
          <a:xfrm>
            <a:off x="4572000" y="4365104"/>
            <a:ext cx="2788146" cy="2318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user\Desktop\zacharoula\projekt\zaxa penny\egypt2[1].jpg"/>
          <p:cNvPicPr>
            <a:picLocks noChangeAspect="1" noChangeArrowheads="1"/>
          </p:cNvPicPr>
          <p:nvPr/>
        </p:nvPicPr>
        <p:blipFill>
          <a:blip r:embed="rId2" cstate="print"/>
          <a:srcRect/>
          <a:stretch>
            <a:fillRect/>
          </a:stretch>
        </p:blipFill>
        <p:spPr bwMode="auto">
          <a:xfrm>
            <a:off x="251520" y="188640"/>
            <a:ext cx="8516420" cy="6453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7" name="1 - Τίτλος"/>
          <p:cNvSpPr>
            <a:spLocks noGrp="1"/>
          </p:cNvSpPr>
          <p:nvPr>
            <p:ph type="title"/>
          </p:nvPr>
        </p:nvSpPr>
        <p:spPr>
          <a:xfrm>
            <a:off x="179388" y="333375"/>
            <a:ext cx="8229600" cy="777875"/>
          </a:xfrm>
        </p:spPr>
        <p:txBody>
          <a:bodyPr rtlCol="0">
            <a:normAutofit fontScale="90000"/>
          </a:bodyPr>
          <a:lstStyle/>
          <a:p>
            <a:pPr eaLnBrk="1" fontAlgn="auto" hangingPunct="1">
              <a:spcAft>
                <a:spcPts val="0"/>
              </a:spcAft>
              <a:defRPr/>
            </a:pPr>
            <a:r>
              <a:rPr lang="el-GR" sz="2800" dirty="0" smtClean="0"/>
              <a:t>2</a:t>
            </a:r>
            <a:r>
              <a:rPr lang="el-GR" sz="2800" baseline="30000" dirty="0" smtClean="0"/>
              <a:t>ο</a:t>
            </a:r>
            <a:r>
              <a:rPr lang="el-GR" sz="2800" dirty="0" smtClean="0"/>
              <a:t> Κεφάλαιο</a:t>
            </a:r>
            <a:br>
              <a:rPr lang="el-GR" sz="2800" dirty="0" smtClean="0"/>
            </a:br>
            <a:r>
              <a:rPr lang="el-GR" sz="2800" dirty="0" smtClean="0"/>
              <a:t>Αρχαία Αίγυπτος</a:t>
            </a:r>
          </a:p>
        </p:txBody>
      </p:sp>
      <p:sp>
        <p:nvSpPr>
          <p:cNvPr id="6148" name="2 - Θέση περιεχομένου"/>
          <p:cNvSpPr>
            <a:spLocks noGrp="1"/>
          </p:cNvSpPr>
          <p:nvPr>
            <p:ph sz="half" idx="1"/>
          </p:nvPr>
        </p:nvSpPr>
        <p:spPr>
          <a:xfrm>
            <a:off x="323850" y="1268413"/>
            <a:ext cx="3965575" cy="5113337"/>
          </a:xfrm>
        </p:spPr>
        <p:txBody>
          <a:bodyPr/>
          <a:lstStyle/>
          <a:p>
            <a:pPr eaLnBrk="1" hangingPunct="1">
              <a:buFontTx/>
              <a:buNone/>
            </a:pPr>
            <a:r>
              <a:rPr lang="el-GR" sz="1800" b="1" i="1" dirty="0" smtClean="0"/>
              <a:t>Ιστορικά:</a:t>
            </a:r>
          </a:p>
          <a:p>
            <a:pPr eaLnBrk="1" hangingPunct="1">
              <a:buFontTx/>
              <a:buNone/>
            </a:pPr>
            <a:r>
              <a:rPr lang="el-GR" sz="1800" dirty="0" smtClean="0">
                <a:solidFill>
                  <a:schemeClr val="bg1"/>
                </a:solidFill>
              </a:rPr>
              <a:t>      Η Αίγυπτος είναι η χώρα των Φαραώ και των πυραμίδων. Οι πυραμίδες μας μιλάνε για μια χώρα τόσο οργανωμένη ώστε να μπορούν να ανυψωθούν αυτοί οι γιγάντιοι τύμβοι στη διάρκεια της ζωής ενός μόνο βασιλιά. Η αιγυπτιακή κοινωνία βασιζόταν στη σταθερότητα και την ασφάλεια που προσέφερε η απόλυτη εξουσία του Φαραώ και η βεβαιότητα της ετήσιας πλημμύρας του Νείλου, με όλα τα θετικά της στην οικονομία. Η κοινωνική και οικονομική σταθερότητα εξασφάλισε τη σταθερότητα του αιγυπτιακού πολιτισμού. </a:t>
            </a:r>
          </a:p>
          <a:p>
            <a:pPr eaLnBrk="1" hangingPunct="1">
              <a:buFontTx/>
              <a:buNone/>
            </a:pPr>
            <a:endParaRPr lang="el-GR" sz="1800" b="1" i="1" dirty="0" smtClean="0">
              <a:solidFill>
                <a:schemeClr val="bg1"/>
              </a:solidFill>
            </a:endParaRPr>
          </a:p>
        </p:txBody>
      </p:sp>
      <p:sp>
        <p:nvSpPr>
          <p:cNvPr id="6149" name="3 - Θέση περιεχομένου"/>
          <p:cNvSpPr>
            <a:spLocks noGrp="1"/>
          </p:cNvSpPr>
          <p:nvPr>
            <p:ph sz="half" idx="2"/>
          </p:nvPr>
        </p:nvSpPr>
        <p:spPr>
          <a:xfrm>
            <a:off x="4427538" y="1412875"/>
            <a:ext cx="4392612" cy="5111750"/>
          </a:xfrm>
        </p:spPr>
        <p:txBody>
          <a:bodyPr/>
          <a:lstStyle/>
          <a:p>
            <a:pPr eaLnBrk="1" hangingPunct="1">
              <a:buFontTx/>
              <a:buNone/>
            </a:pPr>
            <a:r>
              <a:rPr lang="el-GR" sz="1800" b="1" i="1" dirty="0" smtClean="0"/>
              <a:t>Τέχνη:</a:t>
            </a:r>
          </a:p>
          <a:p>
            <a:pPr algn="just" eaLnBrk="1" hangingPunct="1">
              <a:buFontTx/>
              <a:buNone/>
            </a:pPr>
            <a:r>
              <a:rPr lang="el-GR" sz="1800" dirty="0" smtClean="0"/>
              <a:t>    </a:t>
            </a:r>
            <a:r>
              <a:rPr lang="el-GR" sz="1800" dirty="0" smtClean="0">
                <a:solidFill>
                  <a:schemeClr val="bg1"/>
                </a:solidFill>
              </a:rPr>
              <a:t>Η γεωμετρική γνώση  συνέβαλε από-</a:t>
            </a:r>
          </a:p>
          <a:p>
            <a:pPr algn="just" eaLnBrk="1" hangingPunct="1">
              <a:buFontTx/>
              <a:buNone/>
            </a:pPr>
            <a:r>
              <a:rPr lang="el-GR" sz="1800" b="1" i="1" dirty="0" smtClean="0">
                <a:solidFill>
                  <a:schemeClr val="bg1"/>
                </a:solidFill>
              </a:rPr>
              <a:t> </a:t>
            </a:r>
            <a:r>
              <a:rPr lang="el-GR" sz="1800" dirty="0" smtClean="0">
                <a:solidFill>
                  <a:schemeClr val="bg1"/>
                </a:solidFill>
              </a:rPr>
              <a:t>φασιστικά ως θεωρητικό όργανο, στις ει-</a:t>
            </a:r>
          </a:p>
          <a:p>
            <a:pPr algn="just" eaLnBrk="1" hangingPunct="1">
              <a:buFontTx/>
              <a:buNone/>
            </a:pPr>
            <a:r>
              <a:rPr lang="el-GR" sz="1800" dirty="0" smtClean="0">
                <a:solidFill>
                  <a:schemeClr val="bg1"/>
                </a:solidFill>
              </a:rPr>
              <a:t> καστικές τέχνες. Η τέχνη πάλι αφομοιώ-</a:t>
            </a:r>
          </a:p>
          <a:p>
            <a:pPr algn="just" eaLnBrk="1" hangingPunct="1">
              <a:buFontTx/>
              <a:buNone/>
            </a:pPr>
            <a:r>
              <a:rPr lang="el-GR" sz="1800" dirty="0" smtClean="0">
                <a:solidFill>
                  <a:schemeClr val="bg1"/>
                </a:solidFill>
              </a:rPr>
              <a:t> νει στοιχεία, τα οποία πήρε τόσο από </a:t>
            </a:r>
          </a:p>
          <a:p>
            <a:pPr algn="just" eaLnBrk="1" hangingPunct="1">
              <a:buFontTx/>
              <a:buNone/>
            </a:pPr>
            <a:r>
              <a:rPr lang="el-GR" sz="1800" b="1" i="1" dirty="0" smtClean="0">
                <a:solidFill>
                  <a:schemeClr val="bg1"/>
                </a:solidFill>
              </a:rPr>
              <a:t> </a:t>
            </a:r>
            <a:r>
              <a:rPr lang="el-GR" sz="1800" dirty="0" smtClean="0">
                <a:solidFill>
                  <a:schemeClr val="bg1"/>
                </a:solidFill>
              </a:rPr>
              <a:t>τον υλικό όσο και από τον αφηρημέ-</a:t>
            </a:r>
          </a:p>
          <a:p>
            <a:pPr algn="just" eaLnBrk="1" hangingPunct="1">
              <a:buFontTx/>
              <a:buNone/>
            </a:pPr>
            <a:r>
              <a:rPr lang="el-GR" sz="1800" dirty="0" smtClean="0">
                <a:solidFill>
                  <a:schemeClr val="bg1"/>
                </a:solidFill>
              </a:rPr>
              <a:t> νο κόσμο της επιστήμης. Στην τέχνη των</a:t>
            </a:r>
          </a:p>
          <a:p>
            <a:pPr algn="just" eaLnBrk="1" hangingPunct="1">
              <a:buFontTx/>
              <a:buNone/>
            </a:pPr>
            <a:r>
              <a:rPr lang="el-GR" sz="1800" dirty="0" smtClean="0">
                <a:solidFill>
                  <a:schemeClr val="bg1"/>
                </a:solidFill>
              </a:rPr>
              <a:t> Αιγυπτίων για την απεικόνιση της φύσης</a:t>
            </a:r>
          </a:p>
          <a:p>
            <a:pPr algn="just" eaLnBrk="1" hangingPunct="1">
              <a:buFontTx/>
              <a:buNone/>
            </a:pPr>
            <a:r>
              <a:rPr lang="el-GR" sz="1800" dirty="0" smtClean="0">
                <a:solidFill>
                  <a:schemeClr val="bg1"/>
                </a:solidFill>
              </a:rPr>
              <a:t> χρησιμοποιούνταν </a:t>
            </a:r>
            <a:r>
              <a:rPr lang="el-GR" sz="1800" b="1" dirty="0" smtClean="0">
                <a:solidFill>
                  <a:schemeClr val="bg1"/>
                </a:solidFill>
              </a:rPr>
              <a:t>ο όγκος και η κίνηση.</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170" name="1 - Τίτλος"/>
          <p:cNvSpPr>
            <a:spLocks noGrp="1"/>
          </p:cNvSpPr>
          <p:nvPr>
            <p:ph type="title"/>
          </p:nvPr>
        </p:nvSpPr>
        <p:spPr>
          <a:xfrm>
            <a:off x="179388" y="188913"/>
            <a:ext cx="2268537" cy="4059237"/>
          </a:xfrm>
        </p:spPr>
        <p:txBody>
          <a:bodyPr/>
          <a:lstStyle/>
          <a:p>
            <a:pPr eaLnBrk="1" hangingPunct="1"/>
            <a:r>
              <a:rPr lang="el-GR" sz="1800" dirty="0" smtClean="0"/>
              <a:t>Όλη η τέχνη των Αιγυπτίων βασίζεται στις θρησκευτικές τους αντιλήψεις. Έτσι, έχουμε μερικά από τα πιο ωραία έργα της αιγυπτιακής τέχνης, όπως το «κεφάλι» από ασβεστόλιθο, ύψους 27,8 εκ. που βρέθηκε σε τάφο στη Γκίζα.</a:t>
            </a:r>
          </a:p>
        </p:txBody>
      </p:sp>
      <p:sp>
        <p:nvSpPr>
          <p:cNvPr id="7171" name="2 - Θέση περιεχομένου"/>
          <p:cNvSpPr>
            <a:spLocks noGrp="1"/>
          </p:cNvSpPr>
          <p:nvPr>
            <p:ph idx="1"/>
          </p:nvPr>
        </p:nvSpPr>
        <p:spPr>
          <a:xfrm>
            <a:off x="2555875" y="404813"/>
            <a:ext cx="5832475" cy="3671887"/>
          </a:xfrm>
        </p:spPr>
        <p:txBody>
          <a:bodyPr/>
          <a:lstStyle/>
          <a:p>
            <a:pPr eaLnBrk="1" hangingPunct="1">
              <a:buFontTx/>
              <a:buNone/>
            </a:pPr>
            <a:r>
              <a:rPr lang="el-GR" sz="1800" dirty="0" smtClean="0"/>
              <a:t>       Τα γλυπτά είναι κατά κανόνα δισδιάστατα.</a:t>
            </a:r>
            <a:r>
              <a:rPr lang="el-GR" sz="1800" b="1" dirty="0" smtClean="0"/>
              <a:t> Οι αναπαραστάσεις της ανθρώπινης μορφής βασίζονταν σε γεωμετρικό πλέγμα (κάναβο), έτσι ώστε να εξασφαλίζονται σταθερές αναλογικές σχέσεις μεταξύ των μερών του σώματος.</a:t>
            </a:r>
            <a:endParaRPr lang="el-GR" sz="1800" dirty="0" smtClean="0"/>
          </a:p>
          <a:p>
            <a:pPr eaLnBrk="1" hangingPunct="1">
              <a:buFontTx/>
              <a:buNone/>
            </a:pPr>
            <a:r>
              <a:rPr lang="el-GR" sz="1800" dirty="0" smtClean="0"/>
              <a:t>       Η τρίτη διάσταση απουσιάζει. Οι δισδιάστατες απεικονίσεις της ανθρώπινης μορφής παρουσιάζονταν με ιδιότυπο τρόπο. Ο Αιγύπτιος ζωγραφίζει από την πιο χαρακτηριστική πλευρά για να ξεχωρίζουν τα χαρακτηριστικά.</a:t>
            </a:r>
          </a:p>
          <a:p>
            <a:pPr eaLnBrk="1" hangingPunct="1">
              <a:buFontTx/>
              <a:buNone/>
            </a:pPr>
            <a:endParaRPr lang="el-GR" sz="1800" b="1" dirty="0" smtClean="0"/>
          </a:p>
        </p:txBody>
      </p:sp>
      <p:pic>
        <p:nvPicPr>
          <p:cNvPr id="7172" name="Picture 2" descr="egyptian_head"/>
          <p:cNvPicPr>
            <a:picLocks noChangeAspect="1" noChangeArrowheads="1"/>
          </p:cNvPicPr>
          <p:nvPr/>
        </p:nvPicPr>
        <p:blipFill>
          <a:blip r:embed="rId2" cstate="print"/>
          <a:srcRect/>
          <a:stretch>
            <a:fillRect/>
          </a:stretch>
        </p:blipFill>
        <p:spPr bwMode="auto">
          <a:xfrm>
            <a:off x="539750" y="4581525"/>
            <a:ext cx="1419225" cy="1924050"/>
          </a:xfrm>
          <a:prstGeom prst="rect">
            <a:avLst/>
          </a:prstGeom>
          <a:noFill/>
          <a:ln w="9525">
            <a:noFill/>
            <a:miter lim="800000"/>
            <a:headEnd/>
            <a:tailEnd/>
          </a:ln>
        </p:spPr>
      </p:pic>
      <p:pic>
        <p:nvPicPr>
          <p:cNvPr id="7173" name="Picture 3" descr="egyptian_canabos"/>
          <p:cNvPicPr>
            <a:picLocks noChangeAspect="1" noChangeArrowheads="1"/>
          </p:cNvPicPr>
          <p:nvPr/>
        </p:nvPicPr>
        <p:blipFill>
          <a:blip r:embed="rId3" cstate="print"/>
          <a:srcRect/>
          <a:stretch>
            <a:fillRect/>
          </a:stretch>
        </p:blipFill>
        <p:spPr bwMode="auto">
          <a:xfrm>
            <a:off x="6516688" y="3573463"/>
            <a:ext cx="2390775" cy="3070225"/>
          </a:xfrm>
          <a:prstGeom prst="rect">
            <a:avLst/>
          </a:prstGeom>
          <a:noFill/>
          <a:ln w="9525">
            <a:noFill/>
            <a:miter lim="800000"/>
            <a:headEnd/>
            <a:tailEnd/>
          </a:ln>
        </p:spPr>
      </p:pic>
      <p:pic>
        <p:nvPicPr>
          <p:cNvPr id="3074" name="Picture 2" descr="C:\Users\user\Desktop\zacharoula\projekt\zaxa penny\imagesCAAYR1NY.jpg"/>
          <p:cNvPicPr>
            <a:picLocks noChangeAspect="1" noChangeArrowheads="1"/>
          </p:cNvPicPr>
          <p:nvPr/>
        </p:nvPicPr>
        <p:blipFill>
          <a:blip r:embed="rId4" cstate="print"/>
          <a:srcRect/>
          <a:stretch>
            <a:fillRect/>
          </a:stretch>
        </p:blipFill>
        <p:spPr bwMode="auto">
          <a:xfrm>
            <a:off x="2987824" y="4149080"/>
            <a:ext cx="2543175" cy="1790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Users\user\Desktop\zacharoula\projekt\zaxa penny\images[8].jpg"/>
          <p:cNvPicPr>
            <a:picLocks noChangeAspect="1" noChangeArrowheads="1"/>
          </p:cNvPicPr>
          <p:nvPr/>
        </p:nvPicPr>
        <p:blipFill>
          <a:blip r:embed="rId2" cstate="print"/>
          <a:srcRect/>
          <a:stretch>
            <a:fillRect/>
          </a:stretch>
        </p:blipFill>
        <p:spPr bwMode="auto">
          <a:xfrm>
            <a:off x="0" y="0"/>
            <a:ext cx="4211960" cy="6858000"/>
          </a:xfrm>
          <a:prstGeom prst="rect">
            <a:avLst/>
          </a:prstGeom>
          <a:noFill/>
        </p:spPr>
      </p:pic>
      <p:sp>
        <p:nvSpPr>
          <p:cNvPr id="3" name="2 - TextBox"/>
          <p:cNvSpPr txBox="1"/>
          <p:nvPr/>
        </p:nvSpPr>
        <p:spPr>
          <a:xfrm>
            <a:off x="4211960" y="908720"/>
            <a:ext cx="4716016" cy="1323439"/>
          </a:xfrm>
          <a:prstGeom prst="rect">
            <a:avLst/>
          </a:prstGeom>
          <a:noFill/>
        </p:spPr>
        <p:txBody>
          <a:bodyPr wrap="square" rtlCol="0">
            <a:spAutoFit/>
          </a:bodyPr>
          <a:lstStyle/>
          <a:p>
            <a:r>
              <a:rPr lang="el-GR" sz="1600" dirty="0" smtClean="0"/>
              <a:t>Οι </a:t>
            </a:r>
            <a:r>
              <a:rPr lang="el-GR" sz="1600" b="1" dirty="0" smtClean="0"/>
              <a:t>πυραμίδες της Γκίζας</a:t>
            </a:r>
            <a:r>
              <a:rPr lang="el-GR" sz="1600" dirty="0" smtClean="0"/>
              <a:t> είναι το αρχαιότερο σωζόμενο μνημείο από </a:t>
            </a:r>
            <a:r>
              <a:rPr lang="el-GR" sz="1600" dirty="0" smtClean="0">
                <a:hlinkClick r:id="rId3" action="ppaction://hlinkfile" tooltip="Τα επτά θαύματα του αρχαίου κόσμου"/>
              </a:rPr>
              <a:t>τα επτά θαύματα του αρχαίου κόσμου</a:t>
            </a:r>
            <a:r>
              <a:rPr lang="el-GR" sz="1600" dirty="0" smtClean="0"/>
              <a:t> και είναι οι πιο διάσημες </a:t>
            </a:r>
            <a:r>
              <a:rPr lang="el-GR" sz="1600" dirty="0" smtClean="0">
                <a:hlinkClick r:id="rId4" action="ppaction://hlinkfile" tooltip="Πυραμίδα"/>
              </a:rPr>
              <a:t>πυραμίδες</a:t>
            </a:r>
            <a:r>
              <a:rPr lang="el-GR" sz="1600" dirty="0" smtClean="0"/>
              <a:t> του κόσμου και βρίσκονται στην Αίγυπτο</a:t>
            </a:r>
            <a:endParaRPr lang="el-GR" sz="1600" dirty="0"/>
          </a:p>
        </p:txBody>
      </p:sp>
      <p:sp>
        <p:nvSpPr>
          <p:cNvPr id="4" name="3 - TextBox"/>
          <p:cNvSpPr txBox="1"/>
          <p:nvPr/>
        </p:nvSpPr>
        <p:spPr>
          <a:xfrm>
            <a:off x="4427984" y="188640"/>
            <a:ext cx="4320480" cy="646331"/>
          </a:xfrm>
          <a:prstGeom prst="rect">
            <a:avLst/>
          </a:prstGeom>
          <a:noFill/>
        </p:spPr>
        <p:txBody>
          <a:bodyPr wrap="square" rtlCol="0">
            <a:spAutoFit/>
          </a:bodyPr>
          <a:lstStyle/>
          <a:p>
            <a:r>
              <a:rPr lang="el-GR" dirty="0" smtClean="0"/>
              <a:t>ΔΙΑΣΗΜΕΣ ΠΥΡΑΜΙΔΕΣ</a:t>
            </a:r>
          </a:p>
          <a:p>
            <a:r>
              <a:rPr lang="el-GR" dirty="0" smtClean="0"/>
              <a:t>   Οι Πυραμίδες της Γκίζας</a:t>
            </a:r>
            <a:endParaRPr lang="el-GR" dirty="0"/>
          </a:p>
        </p:txBody>
      </p:sp>
      <p:sp>
        <p:nvSpPr>
          <p:cNvPr id="5" name="4 - TextBox"/>
          <p:cNvSpPr txBox="1"/>
          <p:nvPr/>
        </p:nvSpPr>
        <p:spPr>
          <a:xfrm>
            <a:off x="4355976" y="2276872"/>
            <a:ext cx="4248472" cy="4770537"/>
          </a:xfrm>
          <a:prstGeom prst="rect">
            <a:avLst/>
          </a:prstGeom>
          <a:noFill/>
        </p:spPr>
        <p:txBody>
          <a:bodyPr wrap="square" rtlCol="0">
            <a:spAutoFit/>
          </a:bodyPr>
          <a:lstStyle/>
          <a:p>
            <a:r>
              <a:rPr lang="el-GR" sz="1600" dirty="0" smtClean="0"/>
              <a:t>Η Μεγάλη Πυραμίδα του Χέοπα, η μεγαλύτερη από τις τρεις πυραμίδες της Γκίζας είναι 147 μέτρα. Χρονολογείτε γύρω στο 2550 π. Χ. </a:t>
            </a:r>
          </a:p>
          <a:p>
            <a:endParaRPr lang="el-GR" sz="1600" dirty="0" smtClean="0"/>
          </a:p>
          <a:p>
            <a:endParaRPr lang="el-GR" sz="1600" dirty="0" smtClean="0"/>
          </a:p>
          <a:p>
            <a:endParaRPr lang="el-GR" sz="1600" dirty="0" smtClean="0"/>
          </a:p>
          <a:p>
            <a:endParaRPr lang="el-GR" sz="1600" dirty="0" smtClean="0"/>
          </a:p>
          <a:p>
            <a:endParaRPr lang="el-GR" sz="1600" dirty="0" smtClean="0"/>
          </a:p>
          <a:p>
            <a:r>
              <a:rPr lang="el-GR" sz="1600" dirty="0" smtClean="0"/>
              <a:t>Η δεύτερη πυραμίδα, χτισμένη από το Φαραώ Χεφρήνα, (</a:t>
            </a:r>
            <a:r>
              <a:rPr lang="el-GR" sz="1600" dirty="0" err="1" smtClean="0"/>
              <a:t>Χαφρέ</a:t>
            </a:r>
            <a:r>
              <a:rPr lang="el-GR" sz="1600" dirty="0" smtClean="0"/>
              <a:t>) χρονολογείται γύρω στο 2520 π. Χ. Είναι μόλις 3 μέτρα πιο κοντή από την πυραμίδα του Χέοπα. </a:t>
            </a:r>
          </a:p>
          <a:p>
            <a:endParaRPr lang="el-GR" sz="1600" dirty="0" smtClean="0"/>
          </a:p>
          <a:p>
            <a:r>
              <a:rPr lang="el-GR" sz="1600" dirty="0" smtClean="0"/>
              <a:t> Η τρίτη πυραμίδα, χτισμένη από τον Φαραώ Μενκαουρέ χρονολογείται γύρω στο 2490 π. Χ. Είναι η πιο μικρή από τις τρεις, καθώς φτάνει μόλις τα 66 μέτρα.</a:t>
            </a:r>
          </a:p>
          <a:p>
            <a:endParaRPr lang="el-GR" sz="1600" dirty="0"/>
          </a:p>
        </p:txBody>
      </p:sp>
      <p:pic>
        <p:nvPicPr>
          <p:cNvPr id="112643" name="Picture 3" descr="C:\Users\user\Desktop\zacharoula\projekt\zaxa penny\pyramids[1].jpg"/>
          <p:cNvPicPr>
            <a:picLocks noChangeAspect="1" noChangeArrowheads="1"/>
          </p:cNvPicPr>
          <p:nvPr/>
        </p:nvPicPr>
        <p:blipFill>
          <a:blip r:embed="rId5" cstate="print"/>
          <a:srcRect/>
          <a:stretch>
            <a:fillRect/>
          </a:stretch>
        </p:blipFill>
        <p:spPr bwMode="auto">
          <a:xfrm>
            <a:off x="6084168" y="3140968"/>
            <a:ext cx="1852463" cy="13893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2 - Υπότιτλος"/>
          <p:cNvSpPr>
            <a:spLocks noGrp="1"/>
          </p:cNvSpPr>
          <p:nvPr>
            <p:ph type="subTitle" idx="1"/>
          </p:nvPr>
        </p:nvSpPr>
        <p:spPr>
          <a:xfrm>
            <a:off x="467544" y="1700808"/>
            <a:ext cx="7920037" cy="1296988"/>
          </a:xfrm>
        </p:spPr>
        <p:txBody>
          <a:bodyPr/>
          <a:lstStyle/>
          <a:p>
            <a:pPr eaLnBrk="1" hangingPunct="1"/>
            <a:r>
              <a:rPr lang="el-GR" sz="1800" dirty="0" smtClean="0">
                <a:solidFill>
                  <a:schemeClr val="tx1"/>
                </a:solidFill>
              </a:rPr>
              <a:t>Οι Έλληνες είχαν συνειδητοποιήσει ότι χωρίς το θεωρητικό όργανο την γεωμετρία, δεν θα μπορούσαν να προχωρήσουν βαθιά στην τέχνη. Ήδη από την εποχή της Αρχαίας Ελλάδας παρατηρούμε πολλές μορφές τέχνης που είναι έντονο το γεωμετρικό στοιχείο.</a:t>
            </a:r>
          </a:p>
        </p:txBody>
      </p:sp>
      <p:sp>
        <p:nvSpPr>
          <p:cNvPr id="8194" name="1 - Τίτλος"/>
          <p:cNvSpPr>
            <a:spLocks noGrp="1"/>
          </p:cNvSpPr>
          <p:nvPr>
            <p:ph type="ctrTitle"/>
          </p:nvPr>
        </p:nvSpPr>
        <p:spPr>
          <a:xfrm>
            <a:off x="395536" y="260648"/>
            <a:ext cx="7772400" cy="1325711"/>
          </a:xfrm>
        </p:spPr>
        <p:txBody>
          <a:bodyPr/>
          <a:lstStyle/>
          <a:p>
            <a:pPr eaLnBrk="1" hangingPunct="1"/>
            <a:r>
              <a:rPr lang="el-GR" sz="2800" dirty="0" smtClean="0">
                <a:solidFill>
                  <a:schemeClr val="tx1"/>
                </a:solidFill>
              </a:rPr>
              <a:t>3</a:t>
            </a:r>
            <a:r>
              <a:rPr lang="el-GR" sz="2800" baseline="30000" dirty="0" smtClean="0">
                <a:solidFill>
                  <a:schemeClr val="tx1"/>
                </a:solidFill>
              </a:rPr>
              <a:t>ο</a:t>
            </a:r>
            <a:r>
              <a:rPr lang="el-GR" sz="2800" dirty="0" smtClean="0">
                <a:solidFill>
                  <a:schemeClr val="tx1"/>
                </a:solidFill>
              </a:rPr>
              <a:t> Κεφάλαιο</a:t>
            </a:r>
            <a:br>
              <a:rPr lang="el-GR" sz="2800" dirty="0" smtClean="0">
                <a:solidFill>
                  <a:schemeClr val="tx1"/>
                </a:solidFill>
              </a:rPr>
            </a:br>
            <a:r>
              <a:rPr lang="el-GR" sz="2800" dirty="0" smtClean="0">
                <a:solidFill>
                  <a:schemeClr val="tx1"/>
                </a:solidFill>
              </a:rPr>
              <a:t> Αρχαία Ελλάδα</a:t>
            </a:r>
          </a:p>
        </p:txBody>
      </p:sp>
      <p:pic>
        <p:nvPicPr>
          <p:cNvPr id="8196" name="Picture 2" descr="greek_archaic_crater"/>
          <p:cNvPicPr>
            <a:picLocks noChangeAspect="1" noChangeArrowheads="1"/>
          </p:cNvPicPr>
          <p:nvPr/>
        </p:nvPicPr>
        <p:blipFill>
          <a:blip r:embed="rId2" cstate="print"/>
          <a:srcRect/>
          <a:stretch>
            <a:fillRect/>
          </a:stretch>
        </p:blipFill>
        <p:spPr bwMode="auto">
          <a:xfrm>
            <a:off x="395288" y="3500438"/>
            <a:ext cx="2808287" cy="2376487"/>
          </a:xfrm>
          <a:prstGeom prst="rect">
            <a:avLst/>
          </a:prstGeom>
          <a:noFill/>
          <a:ln w="9525">
            <a:noFill/>
            <a:miter lim="800000"/>
            <a:headEnd/>
            <a:tailEnd/>
          </a:ln>
        </p:spPr>
      </p:pic>
      <p:pic>
        <p:nvPicPr>
          <p:cNvPr id="8197" name="Picture 4" descr="archaic_kouros-kori"/>
          <p:cNvPicPr>
            <a:picLocks noChangeAspect="1" noChangeArrowheads="1"/>
          </p:cNvPicPr>
          <p:nvPr/>
        </p:nvPicPr>
        <p:blipFill>
          <a:blip r:embed="rId3" cstate="print"/>
          <a:srcRect/>
          <a:stretch>
            <a:fillRect/>
          </a:stretch>
        </p:blipFill>
        <p:spPr bwMode="auto">
          <a:xfrm>
            <a:off x="3779912" y="3140968"/>
            <a:ext cx="4762500" cy="3238500"/>
          </a:xfrm>
          <a:prstGeom prst="rect">
            <a:avLst/>
          </a:prstGeom>
          <a:noFill/>
          <a:ln w="9525">
            <a:noFill/>
            <a:miter lim="800000"/>
            <a:headEnd/>
            <a:tailEnd/>
          </a:ln>
        </p:spPr>
      </p:pic>
      <p:sp>
        <p:nvSpPr>
          <p:cNvPr id="8198" name="6 - TextBox"/>
          <p:cNvSpPr txBox="1">
            <a:spLocks noChangeArrowheads="1"/>
          </p:cNvSpPr>
          <p:nvPr/>
        </p:nvSpPr>
        <p:spPr bwMode="auto">
          <a:xfrm>
            <a:off x="468313" y="5876925"/>
            <a:ext cx="2663825" cy="646113"/>
          </a:xfrm>
          <a:prstGeom prst="rect">
            <a:avLst/>
          </a:prstGeom>
          <a:noFill/>
          <a:ln w="9525">
            <a:noFill/>
            <a:miter lim="800000"/>
            <a:headEnd/>
            <a:tailEnd/>
          </a:ln>
        </p:spPr>
        <p:txBody>
          <a:bodyPr>
            <a:spAutoFit/>
          </a:bodyPr>
          <a:lstStyle/>
          <a:p>
            <a:r>
              <a:rPr lang="el-GR" dirty="0"/>
              <a:t>Ερυθρόμορφο αγγείο</a:t>
            </a:r>
          </a:p>
          <a:p>
            <a:r>
              <a:rPr lang="el-GR" dirty="0"/>
              <a:t>(510-500 π. Χ. περίπου)</a:t>
            </a:r>
          </a:p>
        </p:txBody>
      </p:sp>
      <p:sp>
        <p:nvSpPr>
          <p:cNvPr id="8199" name="7 - TextBox"/>
          <p:cNvSpPr txBox="1">
            <a:spLocks noChangeArrowheads="1"/>
          </p:cNvSpPr>
          <p:nvPr/>
        </p:nvSpPr>
        <p:spPr bwMode="auto">
          <a:xfrm>
            <a:off x="4211638" y="6308725"/>
            <a:ext cx="4176712" cy="369888"/>
          </a:xfrm>
          <a:prstGeom prst="rect">
            <a:avLst/>
          </a:prstGeom>
          <a:noFill/>
          <a:ln w="9525">
            <a:noFill/>
            <a:miter lim="800000"/>
            <a:headEnd/>
            <a:tailEnd/>
          </a:ln>
        </p:spPr>
        <p:txBody>
          <a:bodyPr>
            <a:spAutoFit/>
          </a:bodyPr>
          <a:lstStyle/>
          <a:p>
            <a:r>
              <a:rPr lang="el-GR" dirty="0"/>
              <a:t>      Οι αρχαϊκοί κούρος και κόρη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zacharoula\projekt\zaxa penny\maiandros3[1].jpg"/>
          <p:cNvPicPr>
            <a:picLocks noChangeAspect="1" noChangeArrowheads="1"/>
          </p:cNvPicPr>
          <p:nvPr/>
        </p:nvPicPr>
        <p:blipFill>
          <a:blip r:embed="rId2" cstate="print"/>
          <a:srcRect/>
          <a:stretch>
            <a:fillRect/>
          </a:stretch>
        </p:blipFill>
        <p:spPr bwMode="auto">
          <a:xfrm>
            <a:off x="0" y="1556792"/>
            <a:ext cx="5436096" cy="2592288"/>
          </a:xfrm>
          <a:prstGeom prst="rect">
            <a:avLst/>
          </a:prstGeom>
          <a:noFill/>
        </p:spPr>
      </p:pic>
      <p:pic>
        <p:nvPicPr>
          <p:cNvPr id="9218" name="Picture 2" descr="diskovolos"/>
          <p:cNvPicPr>
            <a:picLocks noChangeAspect="1" noChangeArrowheads="1"/>
          </p:cNvPicPr>
          <p:nvPr/>
        </p:nvPicPr>
        <p:blipFill>
          <a:blip r:embed="rId3" cstate="print"/>
          <a:srcRect/>
          <a:stretch>
            <a:fillRect/>
          </a:stretch>
        </p:blipFill>
        <p:spPr bwMode="auto">
          <a:xfrm>
            <a:off x="5095875" y="0"/>
            <a:ext cx="4048125" cy="6858000"/>
          </a:xfrm>
          <a:prstGeom prst="rect">
            <a:avLst/>
          </a:prstGeom>
          <a:noFill/>
          <a:ln w="9525">
            <a:noFill/>
            <a:miter lim="800000"/>
            <a:headEnd/>
            <a:tailEnd/>
          </a:ln>
        </p:spPr>
      </p:pic>
      <p:sp>
        <p:nvSpPr>
          <p:cNvPr id="9219" name="3 - Ορθογώνιο"/>
          <p:cNvSpPr>
            <a:spLocks noChangeArrowheads="1"/>
          </p:cNvSpPr>
          <p:nvPr/>
        </p:nvSpPr>
        <p:spPr bwMode="auto">
          <a:xfrm>
            <a:off x="179388" y="188913"/>
            <a:ext cx="4572000" cy="1200150"/>
          </a:xfrm>
          <a:prstGeom prst="rect">
            <a:avLst/>
          </a:prstGeom>
          <a:noFill/>
          <a:ln w="9525">
            <a:noFill/>
            <a:miter lim="800000"/>
            <a:headEnd/>
            <a:tailEnd/>
          </a:ln>
        </p:spPr>
        <p:txBody>
          <a:bodyPr>
            <a:spAutoFit/>
          </a:bodyPr>
          <a:lstStyle/>
          <a:p>
            <a:pPr algn="ctr"/>
            <a:r>
              <a:rPr lang="el-GR" dirty="0"/>
              <a:t>Πολλοί Αρχαίοι Έλληνες συνέλαβαν σε μεγάλο βαθμό στην εξέλιξη της γεωμετρίας. Κύρια ονόματα είναι ο </a:t>
            </a:r>
            <a:r>
              <a:rPr lang="el-GR" b="1" dirty="0"/>
              <a:t>Θαλής</a:t>
            </a:r>
            <a:r>
              <a:rPr lang="el-GR" dirty="0"/>
              <a:t> και ο </a:t>
            </a:r>
            <a:r>
              <a:rPr lang="el-GR" b="1" dirty="0"/>
              <a:t>Ευκλείδης.</a:t>
            </a:r>
            <a:r>
              <a:rPr lang="el-GR" dirty="0"/>
              <a:t> </a:t>
            </a:r>
          </a:p>
        </p:txBody>
      </p:sp>
      <p:sp>
        <p:nvSpPr>
          <p:cNvPr id="9220" name="Rectangle 1"/>
          <p:cNvSpPr>
            <a:spLocks noChangeArrowheads="1"/>
          </p:cNvSpPr>
          <p:nvPr/>
        </p:nvSpPr>
        <p:spPr bwMode="auto">
          <a:xfrm>
            <a:off x="251520" y="4365104"/>
            <a:ext cx="4392488" cy="2308324"/>
          </a:xfrm>
          <a:prstGeom prst="rect">
            <a:avLst/>
          </a:prstGeom>
          <a:noFill/>
          <a:ln w="9525">
            <a:noFill/>
            <a:miter lim="800000"/>
            <a:headEnd/>
            <a:tailEnd/>
          </a:ln>
        </p:spPr>
        <p:txBody>
          <a:bodyPr wrap="square" anchor="ctr">
            <a:spAutoFit/>
          </a:bodyPr>
          <a:lstStyle/>
          <a:p>
            <a:pPr algn="ctr"/>
            <a:r>
              <a:rPr lang="el-GR" dirty="0">
                <a:solidFill>
                  <a:srgbClr val="000000"/>
                </a:solidFill>
                <a:cs typeface="Times New Roman" pitchFamily="18" charset="0"/>
              </a:rPr>
              <a:t>Θαυμασμό προκαλεί και η φράση που διατυπώθηκε από τον </a:t>
            </a:r>
            <a:r>
              <a:rPr lang="el-GR" b="1" dirty="0">
                <a:solidFill>
                  <a:srgbClr val="000000"/>
                </a:solidFill>
                <a:cs typeface="Times New Roman" pitchFamily="18" charset="0"/>
              </a:rPr>
              <a:t>Πλάτωνα, ο οποίος είπε «ο θεός είναι ο υπέρτατος γεωμέτρης». Η φράση αυτή στηρίζεται στο γεγονός ότι οι Έλληνες πίστευαν πως η γεωμετρία προσφέρει το μέσο για να ενωθεί ο υλικός κόσμος με τον κόσμο των αισθήσεων.</a:t>
            </a:r>
            <a:endParaRPr lang="el-GR" dirty="0"/>
          </a:p>
        </p:txBody>
      </p:sp>
      <p:sp>
        <p:nvSpPr>
          <p:cNvPr id="8" name="7 - TextBox"/>
          <p:cNvSpPr txBox="1"/>
          <p:nvPr/>
        </p:nvSpPr>
        <p:spPr>
          <a:xfrm>
            <a:off x="611560" y="2348880"/>
            <a:ext cx="3816424" cy="923330"/>
          </a:xfrm>
          <a:prstGeom prst="rect">
            <a:avLst/>
          </a:prstGeom>
          <a:noFill/>
        </p:spPr>
        <p:txBody>
          <a:bodyPr wrap="square" rtlCol="0">
            <a:spAutoFit/>
          </a:bodyPr>
          <a:lstStyle/>
          <a:p>
            <a:r>
              <a:rPr lang="el-GR" b="1" i="1" u="sng" dirty="0" smtClean="0"/>
              <a:t>Δισκοβόλος</a:t>
            </a:r>
            <a:r>
              <a:rPr lang="el-GR" dirty="0" smtClean="0"/>
              <a:t>, μαρμάρινο ρωμαϊκό αντίγραφο ελληνικού χάλκινου πρωτοτύπου του 450 π.Χ περίπου.</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Αστικό">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TotalTime>
  <Words>1121</Words>
  <Application>Microsoft Office PowerPoint</Application>
  <PresentationFormat>Προβολή στην οθόνη (4:3)</PresentationFormat>
  <Paragraphs>107</Paragraphs>
  <Slides>21</Slides>
  <Notes>4</Notes>
  <HiddenSlides>0</HiddenSlides>
  <MMClips>0</MMClips>
  <ScaleCrop>false</ScaleCrop>
  <HeadingPairs>
    <vt:vector size="4" baseType="variant">
      <vt:variant>
        <vt:lpstr>Θέμα</vt:lpstr>
      </vt:variant>
      <vt:variant>
        <vt:i4>9</vt:i4>
      </vt:variant>
      <vt:variant>
        <vt:lpstr>Τίτλοι διαφανειών</vt:lpstr>
      </vt:variant>
      <vt:variant>
        <vt:i4>21</vt:i4>
      </vt:variant>
    </vt:vector>
  </HeadingPairs>
  <TitlesOfParts>
    <vt:vector size="30" baseType="lpstr">
      <vt:lpstr>Θέμα του Office</vt:lpstr>
      <vt:lpstr>Διαστημικό</vt:lpstr>
      <vt:lpstr>Ηλιοστάσιο</vt:lpstr>
      <vt:lpstr>Χαρτί</vt:lpstr>
      <vt:lpstr>Αστικό</vt:lpstr>
      <vt:lpstr>Τεχνικό</vt:lpstr>
      <vt:lpstr>1_Θέμα του Office</vt:lpstr>
      <vt:lpstr>Ροή</vt:lpstr>
      <vt:lpstr>Δικαιοσύνη</vt:lpstr>
      <vt:lpstr>Ερευνητική εργασία  «ΓΕΩΜΕΤΡΙΚΕΣ….ΔΗΜΙΟΥΡΓΙΕΣ»</vt:lpstr>
      <vt:lpstr>ΕΙΣΑΓΩΓΗ …</vt:lpstr>
      <vt:lpstr>ΚΕΦΑΛΑΙΑ:</vt:lpstr>
      <vt:lpstr>1ο Κεφαλαιο                         ΠαλαιολιθικΗ ΕποχΗ</vt:lpstr>
      <vt:lpstr>2ο Κεφάλαιο Αρχαία Αίγυπτος</vt:lpstr>
      <vt:lpstr>Όλη η τέχνη των Αιγυπτίων βασίζεται στις θρησκευτικές τους αντιλήψεις. Έτσι, έχουμε μερικά από τα πιο ωραία έργα της αιγυπτιακής τέχνης, όπως το «κεφάλι» από ασβεστόλιθο, ύψους 27,8 εκ. που βρέθηκε σε τάφο στη Γκίζα.</vt:lpstr>
      <vt:lpstr>Διαφάνεια 7</vt:lpstr>
      <vt:lpstr>3ο Κεφάλαιο  Αρχαία Ελλάδα</vt:lpstr>
      <vt:lpstr>Διαφάνεια 9</vt:lpstr>
      <vt:lpstr>Διαφάνεια 10</vt:lpstr>
      <vt:lpstr>ΑΝΑΛΟΓΙΕΣ…</vt:lpstr>
      <vt:lpstr>4ο Κεφάλαιο  Πολύεδρα Η εμφάνισή τους στη Τέχνη  και την Αρχιτεκτονική </vt:lpstr>
      <vt:lpstr>O Albert Durer (1471‐1528) είχε ένα ειδικό ενδιαφέρον για την γεωμετρία. Αυτό το φημισμένο έργο του «Μελαγχολία» δείχνει ένα μη κανονικό πολύεδρο, όπως επίσης και μια σφαίρα, ένα μαγικό τετράγωνο και διαβήτη. Μελετητές έχουν πει ότι αυτό το πολύεδρο είναι στην ουσία ένας κύβος όπου οι απέναντι άκρες του έχουν κοπεί.</vt:lpstr>
      <vt:lpstr>Διαφάνεια 14</vt:lpstr>
      <vt:lpstr>5ο Κεφάλαιο Κυβισμός -«Μαθηματική τέχνη»</vt:lpstr>
      <vt:lpstr>    Τα μαθηματικά και η τέχνη γενικότερα μολονότι, φαινομενικά τουλάχιστον, αποτελούν δυο ξεχωριστά – διακριτά πεδία της ανθρώπινης δραστηριότητας, εντούτοις είναι δυνατόν να συνδυαστούν και να δώσουν αξιοθαύμαστες δημιουργίες. Ιστορικά, τα μαθηματικά, μολονότι θεωρούνται κυρίως λογική – αναλυτική επιστήμη, έχουν παίξει σημαντικό ρόλο στην εξέλιξη της τέχνης, η οποία απευθύνεται κυρίως στο συναίσθημα.             Για τους Αιγυπτίους η γεωμετρία ήταν ένα σύνολο εμπειρικών γνώσεων κατάλληλων για τους εξερευνητές της γης, τους καλλιτέχνες, τους αρχιτέκτονες, τους μηχανικούς και τους γλύπτες. Αποτελούσε πρωτίστως ένα εργαλείο που τους προσέφερε την δυνατότητα να εκτελούν πρακτικές και καλλιτεχνικές εργασίες.          </vt:lpstr>
      <vt:lpstr>Διαφάνεια 17</vt:lpstr>
      <vt:lpstr>Διαφάνεια 18</vt:lpstr>
      <vt:lpstr>Βιτρούβιος Άντρας: Στο ανθρώπινο σώμα, το κεντρικό σημείο είναι φυσικά ο ομφαλός. Γι αυτό εάν ένας άνθρωπος τοποθετείται με την πλάτη στο πάτωμα και με τα χέρια στην ανάταση τότε αν ένας διαβήτης βάλει ως κέντρο τον ομφαλό, τότε τα δάκτυλα και τα πόδια θα αγγίζουν την περιφέρεια ενός κύκλου. Κι έτσι καθώς το ανθρώπινο σώμα περιγράφεται από, μια κυκλική γραμμή, έτσι και μια τετράγωνη φιγούρα μπορεί να σχηματιστεί αφού εάν μετρήσουμε την απόσταση από τα πόδια μέχρι το κεφάλι και μετά την απόσταση μεταξύ των δύο χεριών σε έκταση, τότε το πλάτος και το ύψος θα είναι το ίδιο.</vt:lpstr>
      <vt:lpstr>Διαφάνεια 20</vt:lpstr>
      <vt:lpstr>Διαφάνεια 21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ΓΕΩΜΕΤΡΙΚΕΣ….ΔΗΜΙΟΥΡΓΙΕΣ</dc:title>
  <dc:creator>user</dc:creator>
  <cp:lastModifiedBy>user</cp:lastModifiedBy>
  <cp:revision>74</cp:revision>
  <dcterms:created xsi:type="dcterms:W3CDTF">2013-01-04T16:47:55Z</dcterms:created>
  <dcterms:modified xsi:type="dcterms:W3CDTF">2013-01-20T17:51:37Z</dcterms:modified>
</cp:coreProperties>
</file>